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60" r:id="rId1"/>
  </p:sldMasterIdLst>
  <p:notesMasterIdLst>
    <p:notesMasterId r:id="rId27"/>
  </p:notesMasterIdLst>
  <p:sldIdLst>
    <p:sldId id="256" r:id="rId2"/>
    <p:sldId id="264" r:id="rId3"/>
    <p:sldId id="261" r:id="rId4"/>
    <p:sldId id="257" r:id="rId5"/>
    <p:sldId id="265" r:id="rId6"/>
    <p:sldId id="266" r:id="rId7"/>
    <p:sldId id="267" r:id="rId8"/>
    <p:sldId id="268" r:id="rId9"/>
    <p:sldId id="280" r:id="rId10"/>
    <p:sldId id="259" r:id="rId11"/>
    <p:sldId id="278" r:id="rId12"/>
    <p:sldId id="258" r:id="rId13"/>
    <p:sldId id="270" r:id="rId14"/>
    <p:sldId id="279" r:id="rId15"/>
    <p:sldId id="260" r:id="rId16"/>
    <p:sldId id="269" r:id="rId17"/>
    <p:sldId id="263" r:id="rId18"/>
    <p:sldId id="262" r:id="rId19"/>
    <p:sldId id="273" r:id="rId20"/>
    <p:sldId id="271" r:id="rId21"/>
    <p:sldId id="274" r:id="rId22"/>
    <p:sldId id="275" r:id="rId23"/>
    <p:sldId id="272" r:id="rId24"/>
    <p:sldId id="276" r:id="rId25"/>
    <p:sldId id="277"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51" autoAdjust="0"/>
    <p:restoredTop sz="94660"/>
  </p:normalViewPr>
  <p:slideViewPr>
    <p:cSldViewPr snapToGrid="0">
      <p:cViewPr varScale="1">
        <p:scale>
          <a:sx n="113" d="100"/>
          <a:sy n="113" d="100"/>
        </p:scale>
        <p:origin x="70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2AE7D6-368C-4204-93C1-227EC4D3A24C}" type="datetimeFigureOut">
              <a:rPr lang="en-US" smtClean="0"/>
              <a:t>6/9/2026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FB3EE-BF04-488B-A9DD-CAB8174CE857}" type="slidenum">
              <a:rPr lang="en-US" smtClean="0"/>
              <a:t>‹#›</a:t>
            </a:fld>
            <a:endParaRPr lang="en-US"/>
          </a:p>
        </p:txBody>
      </p:sp>
    </p:spTree>
    <p:extLst>
      <p:ext uri="{BB962C8B-B14F-4D97-AF65-F5344CB8AC3E}">
        <p14:creationId xmlns:p14="http://schemas.microsoft.com/office/powerpoint/2010/main" val="199721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0" name="Group 9"/>
          <p:cNvGrpSpPr/>
          <p:nvPr/>
        </p:nvGrpSpPr>
        <p:grpSpPr>
          <a:xfrm>
            <a:off x="0" y="0"/>
            <a:ext cx="12188825" cy="6872226"/>
            <a:chOff x="0" y="0"/>
            <a:chExt cx="12188825" cy="6872226"/>
          </a:xfrm>
        </p:grpSpPr>
        <p:pic>
          <p:nvPicPr>
            <p:cNvPr id="9" name="Picture 8" descr="HD-PanelTitle-V.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673"/>
            <a:stretch/>
          </p:blipFill>
          <p:spPr>
            <a:xfrm rot="5400000">
              <a:off x="5245268" y="530352"/>
              <a:ext cx="1673352" cy="612648"/>
            </a:xfrm>
            <a:prstGeom prst="rect">
              <a:avLst/>
            </a:prstGeom>
          </p:spPr>
        </p:pic>
        <p:pic>
          <p:nvPicPr>
            <p:cNvPr id="18" name="Picture 17"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r="48819"/>
            <a:stretch/>
          </p:blipFill>
          <p:spPr>
            <a:xfrm rot="5400000">
              <a:off x="5263556" y="5747514"/>
              <a:ext cx="1636776"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D6DED8D2-CCB4-4E9F-A922-892A04731C2A}"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2042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957413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62166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719240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1287808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6"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57264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4"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3745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08007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2640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1720293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8717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6D796DC-C089-4F3B-99FB-CF0C774E9048}"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1430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6D796DC-C089-4F3B-99FB-CF0C774E9048}" type="datetimeFigureOut">
              <a:rPr lang="en-US" smtClean="0"/>
              <a:t>6/9/2026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2070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6D796DC-C089-4F3B-99FB-CF0C774E9048}" type="datetimeFigureOut">
              <a:rPr lang="en-US" smtClean="0"/>
              <a:t>6/9/2026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DED8D2-CCB4-4E9F-A922-892A04731C2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806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796DC-C089-4F3B-99FB-CF0C774E9048}" type="datetimeFigureOut">
              <a:rPr lang="en-US" smtClean="0"/>
              <a:t>6/9/2026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4206292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42819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6/9/2026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122099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8825" cy="6856215"/>
            <a:chOff x="0" y="0"/>
            <a:chExt cx="12188825" cy="6856215"/>
          </a:xfrm>
        </p:grpSpPr>
        <p:pic>
          <p:nvPicPr>
            <p:cNvPr id="8" name="Picture 7" descr="HD-PanelContent-V.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1" y="76265"/>
              <a:ext cx="758952"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r="5093"/>
            <a:stretch/>
          </p:blipFill>
          <p:spPr>
            <a:xfrm rot="5400000">
              <a:off x="5706470" y="6173526"/>
              <a:ext cx="758952"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6D796DC-C089-4F3B-99FB-CF0C774E9048}" type="datetimeFigureOut">
              <a:rPr lang="en-US" smtClean="0"/>
              <a:t>6/9/2026</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6DED8D2-CCB4-4E9F-A922-892A04731C2A}" type="slidenum">
              <a:rPr lang="en-US" smtClean="0"/>
              <a:t>‹#›</a:t>
            </a:fld>
            <a:endParaRPr lang="en-US"/>
          </a:p>
        </p:txBody>
      </p:sp>
    </p:spTree>
    <p:extLst>
      <p:ext uri="{BB962C8B-B14F-4D97-AF65-F5344CB8AC3E}">
        <p14:creationId xmlns:p14="http://schemas.microsoft.com/office/powerpoint/2010/main" val="2297530588"/>
      </p:ext>
    </p:extLst>
  </p:cSld>
  <p:clrMap bg1="lt1" tx1="dk1" bg2="lt2" tx2="dk2" accent1="accent1" accent2="accent2" accent3="accent3" accent4="accent4" accent5="accent5" accent6="accent6" hlink="hlink" folHlink="folHlink"/>
  <p:sldLayoutIdLst>
    <p:sldLayoutId id="2147484761" r:id="rId1"/>
    <p:sldLayoutId id="2147484762" r:id="rId2"/>
    <p:sldLayoutId id="2147484763" r:id="rId3"/>
    <p:sldLayoutId id="2147484764" r:id="rId4"/>
    <p:sldLayoutId id="2147484765" r:id="rId5"/>
    <p:sldLayoutId id="2147484766" r:id="rId6"/>
    <p:sldLayoutId id="2147484767" r:id="rId7"/>
    <p:sldLayoutId id="2147484768" r:id="rId8"/>
    <p:sldLayoutId id="2147484769" r:id="rId9"/>
    <p:sldLayoutId id="2147484770" r:id="rId10"/>
    <p:sldLayoutId id="2147484771" r:id="rId11"/>
    <p:sldLayoutId id="2147484772" r:id="rId12"/>
    <p:sldLayoutId id="2147484773" r:id="rId13"/>
    <p:sldLayoutId id="2147484774" r:id="rId14"/>
    <p:sldLayoutId id="2147484775" r:id="rId15"/>
    <p:sldLayoutId id="2147484776" r:id="rId16"/>
    <p:sldLayoutId id="21474847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latin typeface="Segoe UI" panose="020B0502040204020203" pitchFamily="34" charset="0"/>
                <a:ea typeface="Segoe UI" panose="020B0502040204020203" pitchFamily="34" charset="0"/>
                <a:cs typeface="Segoe UI" panose="020B0502040204020203" pitchFamily="34" charset="0"/>
              </a:rPr>
              <a:t>KY Gaming Law: </a:t>
            </a:r>
            <a:br>
              <a:rPr lang="en-US" sz="3600" dirty="0">
                <a:latin typeface="Segoe UI" panose="020B0502040204020203" pitchFamily="34" charset="0"/>
                <a:ea typeface="Segoe UI" panose="020B0502040204020203" pitchFamily="34" charset="0"/>
                <a:cs typeface="Segoe UI" panose="020B0502040204020203" pitchFamily="34" charset="0"/>
              </a:rPr>
            </a:br>
            <a:r>
              <a:rPr lang="en-US" sz="3600" dirty="0">
                <a:latin typeface="Segoe UI" panose="020B0502040204020203" pitchFamily="34" charset="0"/>
                <a:ea typeface="Segoe UI" panose="020B0502040204020203" pitchFamily="34" charset="0"/>
                <a:cs typeface="Segoe UI" panose="020B0502040204020203" pitchFamily="34" charset="0"/>
              </a:rPr>
              <a:t>A new landscape after HB 904</a:t>
            </a:r>
          </a:p>
        </p:txBody>
      </p:sp>
      <p:sp>
        <p:nvSpPr>
          <p:cNvPr id="3" name="Subtitle 2"/>
          <p:cNvSpPr>
            <a:spLocks noGrp="1"/>
          </p:cNvSpPr>
          <p:nvPr>
            <p:ph type="subTitle" idx="1"/>
          </p:nvPr>
        </p:nvSpPr>
        <p:spPr/>
        <p:txBody>
          <a:bodyPr/>
          <a:lstStyle/>
          <a:p>
            <a:r>
              <a:rPr lang="en-US" dirty="0">
                <a:latin typeface="Segoe UI" panose="020B0502040204020203" pitchFamily="34" charset="0"/>
                <a:ea typeface="Segoe UI" panose="020B0502040204020203" pitchFamily="34" charset="0"/>
                <a:cs typeface="Segoe UI" panose="020B0502040204020203" pitchFamily="34" charset="0"/>
              </a:rPr>
              <a:t>Representative Matthew Koch, Representative Michael Meredith, &amp; KHRGC President &amp; CEO Jamie Eads</a:t>
            </a:r>
          </a:p>
        </p:txBody>
      </p:sp>
    </p:spTree>
    <p:extLst>
      <p:ext uri="{BB962C8B-B14F-4D97-AF65-F5344CB8AC3E}">
        <p14:creationId xmlns:p14="http://schemas.microsoft.com/office/powerpoint/2010/main" val="3023211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79850-6C8A-4042-8747-0161CE32A64A}"/>
              </a:ext>
            </a:extLst>
          </p:cNvPr>
          <p:cNvSpPr>
            <a:spLocks noGrp="1"/>
          </p:cNvSpPr>
          <p:nvPr>
            <p:ph type="title"/>
          </p:nvPr>
        </p:nvSpPr>
        <p:spPr>
          <a:xfrm>
            <a:off x="1295402" y="982132"/>
            <a:ext cx="9601196" cy="872068"/>
          </a:xfrm>
        </p:spPr>
        <p:txBody>
          <a:bodyPr>
            <a:normAutofit/>
          </a:bodyPr>
          <a:lstStyle/>
          <a:p>
            <a:r>
              <a:rPr lang="en-US" dirty="0"/>
              <a:t>Fixed-odds Wagering</a:t>
            </a:r>
          </a:p>
        </p:txBody>
      </p:sp>
      <p:sp>
        <p:nvSpPr>
          <p:cNvPr id="4" name="Content Placeholder 3">
            <a:extLst>
              <a:ext uri="{FF2B5EF4-FFF2-40B4-BE49-F238E27FC236}">
                <a16:creationId xmlns:a16="http://schemas.microsoft.com/office/drawing/2014/main" id="{A58A1D69-FE47-43DD-A7CD-FC78EF9901EF}"/>
              </a:ext>
            </a:extLst>
          </p:cNvPr>
          <p:cNvSpPr>
            <a:spLocks noGrp="1"/>
          </p:cNvSpPr>
          <p:nvPr>
            <p:ph sz="half" idx="1"/>
          </p:nvPr>
        </p:nvSpPr>
        <p:spPr/>
        <p:txBody>
          <a:bodyPr>
            <a:normAutofit fontScale="77500" lnSpcReduction="20000"/>
          </a:bodyPr>
          <a:lstStyle/>
          <a:p>
            <a:r>
              <a:rPr lang="en-US" dirty="0"/>
              <a:t>Imposes 2 separate excise taxes on the adjusted gross revenue of fixed-odds wagers on live horse racing:</a:t>
            </a:r>
          </a:p>
          <a:p>
            <a:pPr marL="914400" lvl="1" indent="-457200">
              <a:buFont typeface="+mj-lt"/>
              <a:buAutoNum type="arabicPeriod"/>
            </a:pPr>
            <a:r>
              <a:rPr lang="en-US" dirty="0"/>
              <a:t>9.75% at the licensed track; and</a:t>
            </a:r>
          </a:p>
          <a:p>
            <a:pPr marL="914400" lvl="1" indent="-457200">
              <a:buFont typeface="+mj-lt"/>
              <a:buAutoNum type="arabicPeriod"/>
            </a:pPr>
            <a:r>
              <a:rPr lang="en-US" dirty="0"/>
              <a:t>14.25% online.</a:t>
            </a:r>
          </a:p>
          <a:p>
            <a:pPr marL="457200" lvl="1" indent="0">
              <a:buNone/>
            </a:pPr>
            <a:endParaRPr lang="en-US" dirty="0"/>
          </a:p>
          <a:p>
            <a:r>
              <a:rPr lang="en-US" dirty="0"/>
              <a:t>The same excise tax as sports wagering.</a:t>
            </a:r>
          </a:p>
          <a:p>
            <a:r>
              <a:rPr lang="en-US" dirty="0"/>
              <a:t>Transfers to the purse stabilization fund.</a:t>
            </a:r>
          </a:p>
          <a:p>
            <a:pPr marL="457200" lvl="1" indent="0">
              <a:buNone/>
            </a:pPr>
            <a:r>
              <a:rPr lang="en-US" dirty="0"/>
              <a:t>* The corporation is required to present a status report on the purse stabilization fund not later than November 30, 2027.</a:t>
            </a:r>
          </a:p>
          <a:p>
            <a:endParaRPr lang="en-US" dirty="0"/>
          </a:p>
        </p:txBody>
      </p:sp>
      <p:sp>
        <p:nvSpPr>
          <p:cNvPr id="5" name="Content Placeholder 4">
            <a:extLst>
              <a:ext uri="{FF2B5EF4-FFF2-40B4-BE49-F238E27FC236}">
                <a16:creationId xmlns:a16="http://schemas.microsoft.com/office/drawing/2014/main" id="{8290F053-BE46-4662-AC34-A95CDC25EA16}"/>
              </a:ext>
            </a:extLst>
          </p:cNvPr>
          <p:cNvSpPr>
            <a:spLocks noGrp="1"/>
          </p:cNvSpPr>
          <p:nvPr>
            <p:ph sz="half" idx="2"/>
          </p:nvPr>
        </p:nvSpPr>
        <p:spPr/>
        <p:txBody>
          <a:bodyPr>
            <a:normAutofit fontScale="77500" lnSpcReduction="20000"/>
          </a:bodyPr>
          <a:lstStyle/>
          <a:p>
            <a:pPr marL="0" indent="0">
              <a:buNone/>
            </a:pPr>
            <a:endParaRPr lang="en-US" dirty="0"/>
          </a:p>
          <a:p>
            <a:pPr marL="0" indent="0">
              <a:buNone/>
            </a:pPr>
            <a:endParaRPr lang="en-US" dirty="0"/>
          </a:p>
          <a:p>
            <a:pPr marL="0" indent="0">
              <a:buNone/>
            </a:pPr>
            <a:r>
              <a:rPr lang="en-US" dirty="0"/>
              <a:t>"</a:t>
            </a:r>
            <a:r>
              <a:rPr lang="en-US" b="1" dirty="0"/>
              <a:t>Adjusted gross fixed-odds wagering revenue</a:t>
            </a:r>
            <a:r>
              <a:rPr lang="en-US" dirty="0"/>
              <a:t>" means:</a:t>
            </a:r>
          </a:p>
          <a:p>
            <a:pPr marL="457200" lvl="1" indent="0">
              <a:buNone/>
            </a:pPr>
            <a:r>
              <a:rPr lang="en-US" dirty="0"/>
              <a:t>The total sum of wagers collected on all fixed-odds wagers on live horse racing and all combination of bets of multiple individual wagers into one (1) bet that  includes one (1) or more fixed-odds wagers on live horse racing, less winnings paid to participants in the contest and all excise taxes paid pursuant to federal law;</a:t>
            </a:r>
          </a:p>
        </p:txBody>
      </p:sp>
      <p:sp>
        <p:nvSpPr>
          <p:cNvPr id="6" name="TextBox 5">
            <a:extLst>
              <a:ext uri="{FF2B5EF4-FFF2-40B4-BE49-F238E27FC236}">
                <a16:creationId xmlns:a16="http://schemas.microsoft.com/office/drawing/2014/main" id="{D25028C4-B6DF-4619-AE39-E0C42E238187}"/>
              </a:ext>
            </a:extLst>
          </p:cNvPr>
          <p:cNvSpPr txBox="1"/>
          <p:nvPr/>
        </p:nvSpPr>
        <p:spPr>
          <a:xfrm>
            <a:off x="5105400" y="1938867"/>
            <a:ext cx="1896533" cy="430887"/>
          </a:xfrm>
          <a:prstGeom prst="rect">
            <a:avLst/>
          </a:prstGeom>
          <a:noFill/>
        </p:spPr>
        <p:txBody>
          <a:bodyPr wrap="square" rtlCol="0">
            <a:spAutoFit/>
          </a:bodyPr>
          <a:lstStyle/>
          <a:p>
            <a:pPr algn="ctr"/>
            <a:r>
              <a:rPr lang="en-US" sz="2200" dirty="0">
                <a:solidFill>
                  <a:schemeClr val="accent1"/>
                </a:solidFill>
              </a:rPr>
              <a:t>Excise Tax</a:t>
            </a:r>
          </a:p>
        </p:txBody>
      </p:sp>
    </p:spTree>
    <p:extLst>
      <p:ext uri="{BB962C8B-B14F-4D97-AF65-F5344CB8AC3E}">
        <p14:creationId xmlns:p14="http://schemas.microsoft.com/office/powerpoint/2010/main" val="826241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39030-7C79-42ED-A612-1A7F84C5CA03}"/>
              </a:ext>
            </a:extLst>
          </p:cNvPr>
          <p:cNvSpPr>
            <a:spLocks noGrp="1"/>
          </p:cNvSpPr>
          <p:nvPr>
            <p:ph type="title"/>
          </p:nvPr>
        </p:nvSpPr>
        <p:spPr/>
        <p:txBody>
          <a:bodyPr/>
          <a:lstStyle/>
          <a:p>
            <a:r>
              <a:rPr lang="en-US" dirty="0"/>
              <a:t>Fixed-odds Wagering</a:t>
            </a:r>
          </a:p>
        </p:txBody>
      </p:sp>
      <p:sp>
        <p:nvSpPr>
          <p:cNvPr id="6" name="Content Placeholder 5">
            <a:extLst>
              <a:ext uri="{FF2B5EF4-FFF2-40B4-BE49-F238E27FC236}">
                <a16:creationId xmlns:a16="http://schemas.microsoft.com/office/drawing/2014/main" id="{B7147082-2CD3-4E06-83D4-36D60B15AF87}"/>
              </a:ext>
            </a:extLst>
          </p:cNvPr>
          <p:cNvSpPr>
            <a:spLocks noGrp="1"/>
          </p:cNvSpPr>
          <p:nvPr>
            <p:ph idx="1"/>
          </p:nvPr>
        </p:nvSpPr>
        <p:spPr/>
        <p:txBody>
          <a:bodyPr/>
          <a:lstStyle/>
          <a:p>
            <a:endParaRPr lang="en-US" dirty="0"/>
          </a:p>
          <a:p>
            <a:r>
              <a:rPr lang="en-US" dirty="0"/>
              <a:t>Prohibits a track or association from conducting fixed-odds wagering without first obtaining a supplemental license.</a:t>
            </a:r>
          </a:p>
          <a:p>
            <a:endParaRPr lang="en-US" dirty="0"/>
          </a:p>
          <a:p>
            <a:pPr marL="0" indent="0">
              <a:buNone/>
            </a:pPr>
            <a:endParaRPr lang="en-US" dirty="0"/>
          </a:p>
          <a:p>
            <a:r>
              <a:rPr lang="en-US" dirty="0"/>
              <a:t>Requires an initial and renewal supplemental license fee of $2,500.</a:t>
            </a:r>
          </a:p>
        </p:txBody>
      </p:sp>
      <p:sp>
        <p:nvSpPr>
          <p:cNvPr id="5" name="TextBox 4">
            <a:extLst>
              <a:ext uri="{FF2B5EF4-FFF2-40B4-BE49-F238E27FC236}">
                <a16:creationId xmlns:a16="http://schemas.microsoft.com/office/drawing/2014/main" id="{E4B3C7E2-E2FD-4A3A-9EC4-BFB6B1126D22}"/>
              </a:ext>
            </a:extLst>
          </p:cNvPr>
          <p:cNvSpPr txBox="1"/>
          <p:nvPr/>
        </p:nvSpPr>
        <p:spPr>
          <a:xfrm>
            <a:off x="4627033" y="1947333"/>
            <a:ext cx="2937933" cy="369332"/>
          </a:xfrm>
          <a:prstGeom prst="rect">
            <a:avLst/>
          </a:prstGeom>
          <a:noFill/>
        </p:spPr>
        <p:txBody>
          <a:bodyPr wrap="square" rtlCol="0">
            <a:spAutoFit/>
          </a:bodyPr>
          <a:lstStyle/>
          <a:p>
            <a:pPr algn="ctr"/>
            <a:r>
              <a:rPr lang="en-US" dirty="0">
                <a:solidFill>
                  <a:schemeClr val="accent1"/>
                </a:solidFill>
              </a:rPr>
              <a:t>Amends KRS 230.811</a:t>
            </a:r>
          </a:p>
        </p:txBody>
      </p:sp>
    </p:spTree>
    <p:extLst>
      <p:ext uri="{BB962C8B-B14F-4D97-AF65-F5344CB8AC3E}">
        <p14:creationId xmlns:p14="http://schemas.microsoft.com/office/powerpoint/2010/main" val="1737003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9A755-DDFE-4733-88BA-6432B6658282}"/>
              </a:ext>
            </a:extLst>
          </p:cNvPr>
          <p:cNvSpPr>
            <a:spLocks noGrp="1"/>
          </p:cNvSpPr>
          <p:nvPr>
            <p:ph type="title"/>
          </p:nvPr>
        </p:nvSpPr>
        <p:spPr>
          <a:xfrm>
            <a:off x="1295402" y="982132"/>
            <a:ext cx="9601196" cy="990601"/>
          </a:xfrm>
        </p:spPr>
        <p:txBody>
          <a:bodyPr>
            <a:normAutofit/>
          </a:bodyPr>
          <a:lstStyle/>
          <a:p>
            <a:r>
              <a:rPr lang="en-US" sz="3600" dirty="0"/>
              <a:t>Sports Wagering &amp; Fixed-odds Wagering</a:t>
            </a:r>
          </a:p>
        </p:txBody>
      </p:sp>
      <p:sp>
        <p:nvSpPr>
          <p:cNvPr id="3" name="Content Placeholder 2">
            <a:extLst>
              <a:ext uri="{FF2B5EF4-FFF2-40B4-BE49-F238E27FC236}">
                <a16:creationId xmlns:a16="http://schemas.microsoft.com/office/drawing/2014/main" id="{B14A65B9-50E0-4654-A622-DF68A0179C49}"/>
              </a:ext>
            </a:extLst>
          </p:cNvPr>
          <p:cNvSpPr>
            <a:spLocks noGrp="1"/>
          </p:cNvSpPr>
          <p:nvPr>
            <p:ph sz="half" idx="1"/>
          </p:nvPr>
        </p:nvSpPr>
        <p:spPr/>
        <p:txBody>
          <a:bodyPr>
            <a:normAutofit fontScale="77500" lnSpcReduction="20000"/>
          </a:bodyPr>
          <a:lstStyle/>
          <a:p>
            <a:r>
              <a:rPr lang="en-US" sz="3100" dirty="0"/>
              <a:t>Changes the age of access to sports wagering from 18 to 21.</a:t>
            </a:r>
          </a:p>
          <a:p>
            <a:r>
              <a:rPr lang="en-US" sz="3100" dirty="0"/>
              <a:t>Prohibits sports wagering licensees and service providers from offering any proposition bets on the under bet on individual players participating in collegiate sporting events for a collegiate team located in Kentucky.</a:t>
            </a:r>
          </a:p>
          <a:p>
            <a:endParaRPr lang="en-US" dirty="0"/>
          </a:p>
        </p:txBody>
      </p:sp>
      <p:sp>
        <p:nvSpPr>
          <p:cNvPr id="4" name="Content Placeholder 3">
            <a:extLst>
              <a:ext uri="{FF2B5EF4-FFF2-40B4-BE49-F238E27FC236}">
                <a16:creationId xmlns:a16="http://schemas.microsoft.com/office/drawing/2014/main" id="{80B82B93-DB1B-456E-B9A1-3139327584F3}"/>
              </a:ext>
            </a:extLst>
          </p:cNvPr>
          <p:cNvSpPr>
            <a:spLocks noGrp="1"/>
          </p:cNvSpPr>
          <p:nvPr>
            <p:ph sz="half" idx="2"/>
          </p:nvPr>
        </p:nvSpPr>
        <p:spPr/>
        <p:txBody>
          <a:bodyPr>
            <a:normAutofit fontScale="77500" lnSpcReduction="20000"/>
          </a:bodyPr>
          <a:lstStyle/>
          <a:p>
            <a:r>
              <a:rPr lang="en-US" dirty="0"/>
              <a:t>Requires a supplemental fixed-odds wagering license for a track.</a:t>
            </a:r>
          </a:p>
          <a:p>
            <a:r>
              <a:rPr lang="en-US" dirty="0"/>
              <a:t>Requires a track or service provider to have a minimum bet limit of at least $1,000 per race for fixed-odds wagering.</a:t>
            </a:r>
          </a:p>
          <a:p>
            <a:r>
              <a:rPr lang="en-US" dirty="0"/>
              <a:t>“</a:t>
            </a:r>
            <a:r>
              <a:rPr lang="en-US" b="1" dirty="0"/>
              <a:t>Minimum bet limit</a:t>
            </a:r>
            <a:r>
              <a:rPr lang="en-US" dirty="0"/>
              <a:t>":</a:t>
            </a:r>
          </a:p>
          <a:p>
            <a:pPr marL="457200" indent="-457200">
              <a:buFont typeface="+mj-lt"/>
              <a:buAutoNum type="arabicPeriod"/>
            </a:pPr>
            <a:r>
              <a:rPr lang="en-US" dirty="0"/>
              <a:t>Means the amount a bettor can win, not how much can be staked or collected; and</a:t>
            </a:r>
          </a:p>
          <a:p>
            <a:pPr marL="457200" indent="-457200">
              <a:buFont typeface="+mj-lt"/>
              <a:buAutoNum type="arabicPeriod"/>
            </a:pPr>
            <a:r>
              <a:rPr lang="en-US" dirty="0"/>
              <a:t>Includes that the minimum bet limit must be accepted by bookmakers on all fixed-odds wagers.</a:t>
            </a:r>
          </a:p>
        </p:txBody>
      </p:sp>
      <p:sp>
        <p:nvSpPr>
          <p:cNvPr id="5" name="TextBox 4">
            <a:extLst>
              <a:ext uri="{FF2B5EF4-FFF2-40B4-BE49-F238E27FC236}">
                <a16:creationId xmlns:a16="http://schemas.microsoft.com/office/drawing/2014/main" id="{42F87CFF-1695-43A8-90E9-3DA6B7175D4C}"/>
              </a:ext>
            </a:extLst>
          </p:cNvPr>
          <p:cNvSpPr txBox="1"/>
          <p:nvPr/>
        </p:nvSpPr>
        <p:spPr>
          <a:xfrm>
            <a:off x="4817533" y="1930399"/>
            <a:ext cx="2819400" cy="430887"/>
          </a:xfrm>
          <a:prstGeom prst="rect">
            <a:avLst/>
          </a:prstGeom>
          <a:noFill/>
        </p:spPr>
        <p:txBody>
          <a:bodyPr wrap="square" rtlCol="0">
            <a:spAutoFit/>
          </a:bodyPr>
          <a:lstStyle/>
          <a:p>
            <a:r>
              <a:rPr lang="en-US" sz="2200" dirty="0">
                <a:solidFill>
                  <a:schemeClr val="accent1"/>
                </a:solidFill>
              </a:rPr>
              <a:t>Amends KRS 230.805</a:t>
            </a:r>
          </a:p>
        </p:txBody>
      </p:sp>
      <p:sp>
        <p:nvSpPr>
          <p:cNvPr id="8" name="TextBox 7">
            <a:extLst>
              <a:ext uri="{FF2B5EF4-FFF2-40B4-BE49-F238E27FC236}">
                <a16:creationId xmlns:a16="http://schemas.microsoft.com/office/drawing/2014/main" id="{3DF51241-E705-4DD7-9277-322969B53AA0}"/>
              </a:ext>
            </a:extLst>
          </p:cNvPr>
          <p:cNvSpPr txBox="1"/>
          <p:nvPr/>
        </p:nvSpPr>
        <p:spPr>
          <a:xfrm>
            <a:off x="2205818" y="2091471"/>
            <a:ext cx="2903564" cy="369332"/>
          </a:xfrm>
          <a:prstGeom prst="rect">
            <a:avLst/>
          </a:prstGeom>
          <a:noFill/>
        </p:spPr>
        <p:txBody>
          <a:bodyPr wrap="square" rtlCol="0">
            <a:spAutoFit/>
          </a:bodyPr>
          <a:lstStyle/>
          <a:p>
            <a:r>
              <a:rPr lang="en-US" dirty="0"/>
              <a:t>Sports Wagering:</a:t>
            </a:r>
          </a:p>
        </p:txBody>
      </p:sp>
      <p:sp>
        <p:nvSpPr>
          <p:cNvPr id="9" name="TextBox 8">
            <a:extLst>
              <a:ext uri="{FF2B5EF4-FFF2-40B4-BE49-F238E27FC236}">
                <a16:creationId xmlns:a16="http://schemas.microsoft.com/office/drawing/2014/main" id="{6F480849-FDC8-447E-BC09-C394F2748A27}"/>
              </a:ext>
            </a:extLst>
          </p:cNvPr>
          <p:cNvSpPr txBox="1"/>
          <p:nvPr/>
        </p:nvSpPr>
        <p:spPr>
          <a:xfrm>
            <a:off x="7636933" y="2091471"/>
            <a:ext cx="3362762" cy="369332"/>
          </a:xfrm>
          <a:prstGeom prst="rect">
            <a:avLst/>
          </a:prstGeom>
          <a:noFill/>
        </p:spPr>
        <p:txBody>
          <a:bodyPr wrap="square" rtlCol="0">
            <a:spAutoFit/>
          </a:bodyPr>
          <a:lstStyle/>
          <a:p>
            <a:r>
              <a:rPr lang="en-US" dirty="0"/>
              <a:t>Fixed-odds Wagering:</a:t>
            </a:r>
          </a:p>
        </p:txBody>
      </p:sp>
    </p:spTree>
    <p:extLst>
      <p:ext uri="{BB962C8B-B14F-4D97-AF65-F5344CB8AC3E}">
        <p14:creationId xmlns:p14="http://schemas.microsoft.com/office/powerpoint/2010/main" val="1880186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C04365F-817F-41EB-A6F7-914F9C562E6C}"/>
              </a:ext>
            </a:extLst>
          </p:cNvPr>
          <p:cNvSpPr>
            <a:spLocks noGrp="1"/>
          </p:cNvSpPr>
          <p:nvPr>
            <p:ph type="title"/>
          </p:nvPr>
        </p:nvSpPr>
        <p:spPr/>
        <p:txBody>
          <a:bodyPr>
            <a:normAutofit/>
          </a:bodyPr>
          <a:lstStyle/>
          <a:p>
            <a:r>
              <a:rPr lang="en-US" dirty="0"/>
              <a:t>Prediction Markets &amp; Licensing</a:t>
            </a:r>
          </a:p>
        </p:txBody>
      </p:sp>
      <p:sp>
        <p:nvSpPr>
          <p:cNvPr id="8" name="Content Placeholder 7">
            <a:extLst>
              <a:ext uri="{FF2B5EF4-FFF2-40B4-BE49-F238E27FC236}">
                <a16:creationId xmlns:a16="http://schemas.microsoft.com/office/drawing/2014/main" id="{77CE3D00-7024-49E9-A881-A5BE18A78596}"/>
              </a:ext>
            </a:extLst>
          </p:cNvPr>
          <p:cNvSpPr>
            <a:spLocks noGrp="1"/>
          </p:cNvSpPr>
          <p:nvPr>
            <p:ph sz="half" idx="1"/>
          </p:nvPr>
        </p:nvSpPr>
        <p:spPr/>
        <p:txBody>
          <a:bodyPr>
            <a:normAutofit fontScale="92500"/>
          </a:bodyPr>
          <a:lstStyle/>
          <a:p>
            <a:r>
              <a:rPr lang="en-US" dirty="0"/>
              <a:t>Prohibit a track or association from  participating in or contracting with platforms that offer events contracts through prediction markets in KY.</a:t>
            </a:r>
          </a:p>
          <a:p>
            <a:r>
              <a:rPr lang="en-US" dirty="0"/>
              <a:t>Prohibit a track or association from contracting with a service provider that offers </a:t>
            </a:r>
            <a:r>
              <a:rPr lang="en-US" b="1" u="sng" dirty="0"/>
              <a:t>sports</a:t>
            </a:r>
            <a:r>
              <a:rPr lang="en-US" dirty="0"/>
              <a:t> </a:t>
            </a:r>
            <a:r>
              <a:rPr lang="en-US" sz="1700" dirty="0"/>
              <a:t>(amended in HB 869) </a:t>
            </a:r>
            <a:r>
              <a:rPr lang="en-US" dirty="0"/>
              <a:t>events contracts through a prediction market in KY. </a:t>
            </a:r>
          </a:p>
        </p:txBody>
      </p:sp>
      <p:sp>
        <p:nvSpPr>
          <p:cNvPr id="9" name="Content Placeholder 8">
            <a:extLst>
              <a:ext uri="{FF2B5EF4-FFF2-40B4-BE49-F238E27FC236}">
                <a16:creationId xmlns:a16="http://schemas.microsoft.com/office/drawing/2014/main" id="{59EE689C-FBFE-4C04-A8A9-8A964E2EA8DD}"/>
              </a:ext>
            </a:extLst>
          </p:cNvPr>
          <p:cNvSpPr>
            <a:spLocks noGrp="1"/>
          </p:cNvSpPr>
          <p:nvPr>
            <p:ph sz="half" idx="2"/>
          </p:nvPr>
        </p:nvSpPr>
        <p:spPr/>
        <p:txBody>
          <a:bodyPr>
            <a:normAutofit fontScale="92500"/>
          </a:bodyPr>
          <a:lstStyle/>
          <a:p>
            <a:endParaRPr lang="en-US" dirty="0"/>
          </a:p>
          <a:p>
            <a:r>
              <a:rPr lang="en-US" dirty="0"/>
              <a:t>If a track or association holds 2 or more licenses, only the specific license for which the track or association has violated the terms shall be subject to suspension or revocation or penalties.</a:t>
            </a:r>
          </a:p>
          <a:p>
            <a:endParaRPr lang="en-US" dirty="0"/>
          </a:p>
        </p:txBody>
      </p:sp>
      <p:sp>
        <p:nvSpPr>
          <p:cNvPr id="7" name="TextBox 6">
            <a:extLst>
              <a:ext uri="{FF2B5EF4-FFF2-40B4-BE49-F238E27FC236}">
                <a16:creationId xmlns:a16="http://schemas.microsoft.com/office/drawing/2014/main" id="{36E26C44-76D5-48BD-B2F5-F040D71DA1B3}"/>
              </a:ext>
            </a:extLst>
          </p:cNvPr>
          <p:cNvSpPr txBox="1"/>
          <p:nvPr/>
        </p:nvSpPr>
        <p:spPr>
          <a:xfrm>
            <a:off x="4758266" y="1896989"/>
            <a:ext cx="2675466" cy="430887"/>
          </a:xfrm>
          <a:prstGeom prst="rect">
            <a:avLst/>
          </a:prstGeom>
          <a:noFill/>
        </p:spPr>
        <p:txBody>
          <a:bodyPr wrap="square" rtlCol="0">
            <a:spAutoFit/>
          </a:bodyPr>
          <a:lstStyle/>
          <a:p>
            <a:r>
              <a:rPr lang="en-US" sz="2200" dirty="0">
                <a:solidFill>
                  <a:schemeClr val="accent1"/>
                </a:solidFill>
              </a:rPr>
              <a:t>Amends KRS 230.805</a:t>
            </a:r>
          </a:p>
        </p:txBody>
      </p:sp>
    </p:spTree>
    <p:extLst>
      <p:ext uri="{BB962C8B-B14F-4D97-AF65-F5344CB8AC3E}">
        <p14:creationId xmlns:p14="http://schemas.microsoft.com/office/powerpoint/2010/main" val="1281538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39ACE-0EB9-4109-A6A7-E0C51E5AA103}"/>
              </a:ext>
            </a:extLst>
          </p:cNvPr>
          <p:cNvSpPr>
            <a:spLocks noGrp="1"/>
          </p:cNvSpPr>
          <p:nvPr>
            <p:ph type="title"/>
          </p:nvPr>
        </p:nvSpPr>
        <p:spPr/>
        <p:txBody>
          <a:bodyPr/>
          <a:lstStyle/>
          <a:p>
            <a:r>
              <a:rPr lang="en-US" dirty="0"/>
              <a:t>Prediction Markets</a:t>
            </a:r>
          </a:p>
        </p:txBody>
      </p:sp>
      <p:sp>
        <p:nvSpPr>
          <p:cNvPr id="5" name="Text Placeholder 4">
            <a:extLst>
              <a:ext uri="{FF2B5EF4-FFF2-40B4-BE49-F238E27FC236}">
                <a16:creationId xmlns:a16="http://schemas.microsoft.com/office/drawing/2014/main" id="{BB5E32CC-2986-41EF-A6E7-0AEB7C76804C}"/>
              </a:ext>
            </a:extLst>
          </p:cNvPr>
          <p:cNvSpPr>
            <a:spLocks noGrp="1"/>
          </p:cNvSpPr>
          <p:nvPr>
            <p:ph type="body" idx="1"/>
          </p:nvPr>
        </p:nvSpPr>
        <p:spPr/>
        <p:txBody>
          <a:bodyPr/>
          <a:lstStyle/>
          <a:p>
            <a:r>
              <a:rPr lang="en-US" sz="2000" dirty="0"/>
              <a:t>HB 757 – Excise Tax</a:t>
            </a:r>
            <a:r>
              <a:rPr lang="en-US" dirty="0"/>
              <a:t>	</a:t>
            </a:r>
          </a:p>
        </p:txBody>
      </p:sp>
      <p:sp>
        <p:nvSpPr>
          <p:cNvPr id="6" name="Content Placeholder 5">
            <a:extLst>
              <a:ext uri="{FF2B5EF4-FFF2-40B4-BE49-F238E27FC236}">
                <a16:creationId xmlns:a16="http://schemas.microsoft.com/office/drawing/2014/main" id="{2276FAEA-1D93-4AB4-AFEB-FF53D31D5451}"/>
              </a:ext>
            </a:extLst>
          </p:cNvPr>
          <p:cNvSpPr>
            <a:spLocks noGrp="1"/>
          </p:cNvSpPr>
          <p:nvPr>
            <p:ph sz="half" idx="2"/>
          </p:nvPr>
        </p:nvSpPr>
        <p:spPr/>
        <p:txBody>
          <a:bodyPr>
            <a:normAutofit fontScale="55000" lnSpcReduction="20000"/>
          </a:bodyPr>
          <a:lstStyle/>
          <a:p>
            <a:r>
              <a:rPr lang="en-US" sz="3500" dirty="0"/>
              <a:t>On and after January 1, 2027, an excise tax is imposed on a prediction market operator at the rate of 14.25% of the prediction market operator's transaction fees.</a:t>
            </a:r>
          </a:p>
          <a:p>
            <a:r>
              <a:rPr lang="en-US" sz="3500" dirty="0"/>
              <a:t>“It is the purpose and intent of the General Assembly to levy taxes on persons engaged in the operations of a prediction market. It is not the intent of the General Assembly to legalize these activities.”</a:t>
            </a:r>
          </a:p>
          <a:p>
            <a:endParaRPr lang="en-US" dirty="0"/>
          </a:p>
        </p:txBody>
      </p:sp>
      <p:sp>
        <p:nvSpPr>
          <p:cNvPr id="7" name="Text Placeholder 6">
            <a:extLst>
              <a:ext uri="{FF2B5EF4-FFF2-40B4-BE49-F238E27FC236}">
                <a16:creationId xmlns:a16="http://schemas.microsoft.com/office/drawing/2014/main" id="{85660A40-3B95-451F-A9DB-195320CC0CDE}"/>
              </a:ext>
            </a:extLst>
          </p:cNvPr>
          <p:cNvSpPr>
            <a:spLocks noGrp="1"/>
          </p:cNvSpPr>
          <p:nvPr>
            <p:ph type="body" sz="quarter" idx="3"/>
          </p:nvPr>
        </p:nvSpPr>
        <p:spPr/>
        <p:txBody>
          <a:bodyPr/>
          <a:lstStyle/>
          <a:p>
            <a:r>
              <a:rPr lang="en-US" sz="2000" dirty="0"/>
              <a:t>HB 869 – Amends HB 904/ KRS 230.805</a:t>
            </a:r>
          </a:p>
        </p:txBody>
      </p:sp>
      <p:sp>
        <p:nvSpPr>
          <p:cNvPr id="8" name="Content Placeholder 7">
            <a:extLst>
              <a:ext uri="{FF2B5EF4-FFF2-40B4-BE49-F238E27FC236}">
                <a16:creationId xmlns:a16="http://schemas.microsoft.com/office/drawing/2014/main" id="{DD29057D-11B8-4FAF-88A2-A96700530587}"/>
              </a:ext>
            </a:extLst>
          </p:cNvPr>
          <p:cNvSpPr>
            <a:spLocks noGrp="1"/>
          </p:cNvSpPr>
          <p:nvPr>
            <p:ph sz="quarter" idx="4"/>
          </p:nvPr>
        </p:nvSpPr>
        <p:spPr/>
        <p:txBody>
          <a:bodyPr>
            <a:noAutofit/>
          </a:bodyPr>
          <a:lstStyle/>
          <a:p>
            <a:r>
              <a:rPr lang="en-US" sz="1800" dirty="0"/>
              <a:t>Prohibit a track or association from contracting with an entity that offers sports events contracts or a sports prediction market in KY.</a:t>
            </a:r>
          </a:p>
          <a:p>
            <a:r>
              <a:rPr lang="en-US" sz="1800" dirty="0"/>
              <a:t>A track or association that is found to have violated the prediction market provisions of KRS 230.805 shall have 12 months to cure the violation without any additional penalty. If the violation is not cured within 12 months, the corporation may take administrative action.</a:t>
            </a:r>
          </a:p>
        </p:txBody>
      </p:sp>
    </p:spTree>
    <p:extLst>
      <p:ext uri="{BB962C8B-B14F-4D97-AF65-F5344CB8AC3E}">
        <p14:creationId xmlns:p14="http://schemas.microsoft.com/office/powerpoint/2010/main" val="1489834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17F45-55EA-4141-98EC-41CD6404AF0E}"/>
              </a:ext>
            </a:extLst>
          </p:cNvPr>
          <p:cNvSpPr>
            <a:spLocks noGrp="1"/>
          </p:cNvSpPr>
          <p:nvPr>
            <p:ph type="title"/>
          </p:nvPr>
        </p:nvSpPr>
        <p:spPr>
          <a:xfrm>
            <a:off x="1295402" y="982132"/>
            <a:ext cx="9601196" cy="1010279"/>
          </a:xfrm>
        </p:spPr>
        <p:txBody>
          <a:bodyPr>
            <a:normAutofit/>
          </a:bodyPr>
          <a:lstStyle/>
          <a:p>
            <a:r>
              <a:rPr lang="en-US" dirty="0"/>
              <a:t>Horse Racing</a:t>
            </a:r>
          </a:p>
        </p:txBody>
      </p:sp>
      <p:sp>
        <p:nvSpPr>
          <p:cNvPr id="3" name="Content Placeholder 2">
            <a:extLst>
              <a:ext uri="{FF2B5EF4-FFF2-40B4-BE49-F238E27FC236}">
                <a16:creationId xmlns:a16="http://schemas.microsoft.com/office/drawing/2014/main" id="{E148383E-C3AE-4005-A993-5C5A9660AF43}"/>
              </a:ext>
            </a:extLst>
          </p:cNvPr>
          <p:cNvSpPr>
            <a:spLocks noGrp="1"/>
          </p:cNvSpPr>
          <p:nvPr>
            <p:ph idx="1"/>
          </p:nvPr>
        </p:nvSpPr>
        <p:spPr/>
        <p:txBody>
          <a:bodyPr>
            <a:normAutofit fontScale="92500" lnSpcReduction="10000"/>
          </a:bodyPr>
          <a:lstStyle/>
          <a:p>
            <a:r>
              <a:rPr lang="en-US" dirty="0"/>
              <a:t>Allows the corporation to authorize additional or amend racing dates.</a:t>
            </a:r>
          </a:p>
          <a:p>
            <a:r>
              <a:rPr lang="en-US" dirty="0"/>
              <a:t>Prohibits a licensee or applicant under the corporation’s authority from being issued a license or renewal if there is a failure to pay any taxes or fees required to the Commonwealth.</a:t>
            </a:r>
          </a:p>
          <a:p>
            <a:r>
              <a:rPr lang="en-US" dirty="0"/>
              <a:t>Prohibits an association or track or its affiliate from holding a license to conduct charitable gaming or have a beneficial interest in the proceeds of charitable gaming.</a:t>
            </a:r>
          </a:p>
          <a:p>
            <a:pPr marL="457200" lvl="1" indent="0">
              <a:buNone/>
            </a:pPr>
            <a:r>
              <a:rPr lang="en-US" dirty="0"/>
              <a:t>*This does not prevent an association or track from leasing space to a charitable organization or conducting raffles or other special limited charity fundraising events authorized by the corporation.</a:t>
            </a:r>
          </a:p>
        </p:txBody>
      </p:sp>
      <p:sp>
        <p:nvSpPr>
          <p:cNvPr id="4" name="TextBox 3">
            <a:extLst>
              <a:ext uri="{FF2B5EF4-FFF2-40B4-BE49-F238E27FC236}">
                <a16:creationId xmlns:a16="http://schemas.microsoft.com/office/drawing/2014/main" id="{C4052132-98BF-4813-BEB4-1C1957773FB9}"/>
              </a:ext>
            </a:extLst>
          </p:cNvPr>
          <p:cNvSpPr txBox="1"/>
          <p:nvPr/>
        </p:nvSpPr>
        <p:spPr>
          <a:xfrm>
            <a:off x="4749799" y="1992411"/>
            <a:ext cx="2692400" cy="307777"/>
          </a:xfrm>
          <a:prstGeom prst="rect">
            <a:avLst/>
          </a:prstGeom>
          <a:noFill/>
        </p:spPr>
        <p:txBody>
          <a:bodyPr wrap="square" rtlCol="0">
            <a:spAutoFit/>
          </a:bodyPr>
          <a:lstStyle/>
          <a:p>
            <a:r>
              <a:rPr lang="en-US" sz="1400" dirty="0">
                <a:solidFill>
                  <a:schemeClr val="accent1"/>
                </a:solidFill>
              </a:rPr>
              <a:t>Corporation and Association/Track</a:t>
            </a:r>
          </a:p>
        </p:txBody>
      </p:sp>
    </p:spTree>
    <p:extLst>
      <p:ext uri="{BB962C8B-B14F-4D97-AF65-F5344CB8AC3E}">
        <p14:creationId xmlns:p14="http://schemas.microsoft.com/office/powerpoint/2010/main" val="331040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0350B-CBD6-428A-B2EB-3884E5E199A6}"/>
              </a:ext>
            </a:extLst>
          </p:cNvPr>
          <p:cNvSpPr>
            <a:spLocks noGrp="1"/>
          </p:cNvSpPr>
          <p:nvPr>
            <p:ph type="title"/>
          </p:nvPr>
        </p:nvSpPr>
        <p:spPr/>
        <p:txBody>
          <a:bodyPr/>
          <a:lstStyle/>
          <a:p>
            <a:r>
              <a:rPr lang="en-US" dirty="0"/>
              <a:t>Horse Racing</a:t>
            </a:r>
          </a:p>
        </p:txBody>
      </p:sp>
      <p:sp>
        <p:nvSpPr>
          <p:cNvPr id="3" name="Content Placeholder 2">
            <a:extLst>
              <a:ext uri="{FF2B5EF4-FFF2-40B4-BE49-F238E27FC236}">
                <a16:creationId xmlns:a16="http://schemas.microsoft.com/office/drawing/2014/main" id="{6FE8EC14-DFBF-417B-AB1F-2E97A400F0BE}"/>
              </a:ext>
            </a:extLst>
          </p:cNvPr>
          <p:cNvSpPr>
            <a:spLocks noGrp="1"/>
          </p:cNvSpPr>
          <p:nvPr>
            <p:ph sz="half" idx="1"/>
          </p:nvPr>
        </p:nvSpPr>
        <p:spPr/>
        <p:txBody>
          <a:bodyPr>
            <a:normAutofit fontScale="55000" lnSpcReduction="20000"/>
          </a:bodyPr>
          <a:lstStyle/>
          <a:p>
            <a:pPr marL="0" indent="0">
              <a:buNone/>
            </a:pPr>
            <a:r>
              <a:rPr lang="en-US" sz="3800" dirty="0"/>
              <a:t>Requires associations/tracks to:</a:t>
            </a:r>
            <a:endParaRPr lang="en-US" sz="1200" dirty="0"/>
          </a:p>
          <a:p>
            <a:pPr marL="457200" indent="-457200">
              <a:buFont typeface="+mj-lt"/>
              <a:buAutoNum type="arabicPeriod"/>
            </a:pPr>
            <a:r>
              <a:rPr lang="en-US" sz="3400" dirty="0"/>
              <a:t>Accelerate the adoption of technologies to promote the development of the operation of the wagering systems on live horse racing;</a:t>
            </a:r>
          </a:p>
          <a:p>
            <a:pPr marL="457200" indent="-457200">
              <a:buFont typeface="+mj-lt"/>
              <a:buAutoNum type="arabicPeriod"/>
            </a:pPr>
            <a:r>
              <a:rPr lang="en-US" sz="3400" dirty="0"/>
              <a:t>Update the totalizator by April 1, 2027;</a:t>
            </a:r>
          </a:p>
          <a:p>
            <a:pPr marL="457200" indent="-457200">
              <a:buFont typeface="+mj-lt"/>
              <a:buAutoNum type="arabicPeriod"/>
            </a:pPr>
            <a:r>
              <a:rPr lang="en-US" sz="3400" dirty="0"/>
              <a:t>Update technologies related to the pari-mutuel system of wagering annually.</a:t>
            </a:r>
          </a:p>
        </p:txBody>
      </p:sp>
      <p:sp>
        <p:nvSpPr>
          <p:cNvPr id="5" name="Content Placeholder 4">
            <a:extLst>
              <a:ext uri="{FF2B5EF4-FFF2-40B4-BE49-F238E27FC236}">
                <a16:creationId xmlns:a16="http://schemas.microsoft.com/office/drawing/2014/main" id="{0185A273-C8FD-43E2-AE1C-67D219889AAF}"/>
              </a:ext>
            </a:extLst>
          </p:cNvPr>
          <p:cNvSpPr>
            <a:spLocks noGrp="1"/>
          </p:cNvSpPr>
          <p:nvPr>
            <p:ph sz="half" idx="2"/>
          </p:nvPr>
        </p:nvSpPr>
        <p:spPr/>
        <p:txBody>
          <a:bodyPr>
            <a:normAutofit fontScale="55000" lnSpcReduction="20000"/>
          </a:bodyPr>
          <a:lstStyle/>
          <a:p>
            <a:pPr marL="457200" indent="-457200">
              <a:buFont typeface="+mj-lt"/>
              <a:buAutoNum type="arabicPeriod"/>
            </a:pPr>
            <a:r>
              <a:rPr lang="en-US" sz="3800" dirty="0"/>
              <a:t>Requires associations/tracks to disable all wagering simultaneously, but not later than, the moment the starting gate is opened for commencement of a race.</a:t>
            </a:r>
          </a:p>
          <a:p>
            <a:pPr marL="457200" indent="-457200">
              <a:buFont typeface="+mj-lt"/>
              <a:buAutoNum type="arabicPeriod"/>
            </a:pPr>
            <a:r>
              <a:rPr lang="en-US" sz="3800" dirty="0"/>
              <a:t>This does not prevent the pari-mutuel pools and odds from being updated after wagering is disabled to reflect all wagers that were placed up to the moment wagering is disabled.</a:t>
            </a:r>
          </a:p>
        </p:txBody>
      </p:sp>
      <p:sp>
        <p:nvSpPr>
          <p:cNvPr id="4" name="TextBox 3">
            <a:extLst>
              <a:ext uri="{FF2B5EF4-FFF2-40B4-BE49-F238E27FC236}">
                <a16:creationId xmlns:a16="http://schemas.microsoft.com/office/drawing/2014/main" id="{30520DBA-E133-4FB4-905A-818224E6C4D4}"/>
              </a:ext>
            </a:extLst>
          </p:cNvPr>
          <p:cNvSpPr txBox="1"/>
          <p:nvPr/>
        </p:nvSpPr>
        <p:spPr>
          <a:xfrm>
            <a:off x="4906432" y="2070900"/>
            <a:ext cx="2379133" cy="400110"/>
          </a:xfrm>
          <a:prstGeom prst="rect">
            <a:avLst/>
          </a:prstGeom>
          <a:noFill/>
        </p:spPr>
        <p:txBody>
          <a:bodyPr wrap="square" rtlCol="0">
            <a:spAutoFit/>
          </a:bodyPr>
          <a:lstStyle/>
          <a:p>
            <a:r>
              <a:rPr lang="en-US" sz="2000" dirty="0">
                <a:solidFill>
                  <a:schemeClr val="accent1"/>
                </a:solidFill>
              </a:rPr>
              <a:t>Associations/Tracks</a:t>
            </a:r>
          </a:p>
        </p:txBody>
      </p:sp>
    </p:spTree>
    <p:extLst>
      <p:ext uri="{BB962C8B-B14F-4D97-AF65-F5344CB8AC3E}">
        <p14:creationId xmlns:p14="http://schemas.microsoft.com/office/powerpoint/2010/main" val="175338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7FC29-1527-432F-A252-87205F248B2B}"/>
              </a:ext>
            </a:extLst>
          </p:cNvPr>
          <p:cNvSpPr>
            <a:spLocks noGrp="1"/>
          </p:cNvSpPr>
          <p:nvPr>
            <p:ph type="title"/>
          </p:nvPr>
        </p:nvSpPr>
        <p:spPr>
          <a:xfrm>
            <a:off x="1295402" y="982132"/>
            <a:ext cx="9601196" cy="965201"/>
          </a:xfrm>
        </p:spPr>
        <p:txBody>
          <a:bodyPr/>
          <a:lstStyle/>
          <a:p>
            <a:r>
              <a:rPr lang="en-US" dirty="0"/>
              <a:t>Horse Racing</a:t>
            </a:r>
          </a:p>
        </p:txBody>
      </p:sp>
      <p:sp>
        <p:nvSpPr>
          <p:cNvPr id="3" name="Content Placeholder 2">
            <a:extLst>
              <a:ext uri="{FF2B5EF4-FFF2-40B4-BE49-F238E27FC236}">
                <a16:creationId xmlns:a16="http://schemas.microsoft.com/office/drawing/2014/main" id="{353F2959-354C-4ECD-8786-19E0A9C34E4A}"/>
              </a:ext>
            </a:extLst>
          </p:cNvPr>
          <p:cNvSpPr>
            <a:spLocks noGrp="1"/>
          </p:cNvSpPr>
          <p:nvPr>
            <p:ph idx="1"/>
          </p:nvPr>
        </p:nvSpPr>
        <p:spPr/>
        <p:txBody>
          <a:bodyPr/>
          <a:lstStyle/>
          <a:p>
            <a:r>
              <a:rPr lang="en-US" dirty="0"/>
              <a:t>Prohibits a registrar of Thoroughbreds from implementing a mare cap on Thoroughbreds or Kentucky Thoroughbreds.</a:t>
            </a:r>
          </a:p>
          <a:p>
            <a:r>
              <a:rPr lang="en-US" dirty="0"/>
              <a:t>Requires a registrar of Thoroughbreds to consent to the jurisdiction of Kentucky.</a:t>
            </a:r>
          </a:p>
          <a:p>
            <a:r>
              <a:rPr lang="en-US" dirty="0"/>
              <a:t>Establishes that if a registrar fails to comply with KRS Chapter 230, the corporation is authorized to select and utilize an entity to serve as the registrar of Kentucky Thoroughbreds.</a:t>
            </a:r>
          </a:p>
        </p:txBody>
      </p:sp>
      <p:sp>
        <p:nvSpPr>
          <p:cNvPr id="4" name="TextBox 3">
            <a:extLst>
              <a:ext uri="{FF2B5EF4-FFF2-40B4-BE49-F238E27FC236}">
                <a16:creationId xmlns:a16="http://schemas.microsoft.com/office/drawing/2014/main" id="{B3E57AEE-A7DC-4E6E-A5D4-8A0D745A2361}"/>
              </a:ext>
            </a:extLst>
          </p:cNvPr>
          <p:cNvSpPr txBox="1"/>
          <p:nvPr/>
        </p:nvSpPr>
        <p:spPr>
          <a:xfrm>
            <a:off x="4766733" y="1947333"/>
            <a:ext cx="2573867" cy="369332"/>
          </a:xfrm>
          <a:prstGeom prst="rect">
            <a:avLst/>
          </a:prstGeom>
          <a:noFill/>
        </p:spPr>
        <p:txBody>
          <a:bodyPr wrap="square" rtlCol="0">
            <a:spAutoFit/>
          </a:bodyPr>
          <a:lstStyle/>
          <a:p>
            <a:pPr algn="ctr"/>
            <a:r>
              <a:rPr lang="en-US" dirty="0">
                <a:solidFill>
                  <a:schemeClr val="accent1"/>
                </a:solidFill>
              </a:rPr>
              <a:t>Mare Cap</a:t>
            </a:r>
          </a:p>
        </p:txBody>
      </p:sp>
    </p:spTree>
    <p:extLst>
      <p:ext uri="{BB962C8B-B14F-4D97-AF65-F5344CB8AC3E}">
        <p14:creationId xmlns:p14="http://schemas.microsoft.com/office/powerpoint/2010/main" val="134242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C576-B170-43DE-A65E-C5A0007D3AF8}"/>
              </a:ext>
            </a:extLst>
          </p:cNvPr>
          <p:cNvSpPr>
            <a:spLocks noGrp="1"/>
          </p:cNvSpPr>
          <p:nvPr>
            <p:ph type="title"/>
          </p:nvPr>
        </p:nvSpPr>
        <p:spPr>
          <a:xfrm>
            <a:off x="1295402" y="982132"/>
            <a:ext cx="9601196" cy="863601"/>
          </a:xfrm>
        </p:spPr>
        <p:txBody>
          <a:bodyPr/>
          <a:lstStyle/>
          <a:p>
            <a:r>
              <a:rPr lang="en-US" dirty="0"/>
              <a:t>Charitable Gaming</a:t>
            </a:r>
          </a:p>
        </p:txBody>
      </p:sp>
      <p:sp>
        <p:nvSpPr>
          <p:cNvPr id="3" name="Content Placeholder 2">
            <a:extLst>
              <a:ext uri="{FF2B5EF4-FFF2-40B4-BE49-F238E27FC236}">
                <a16:creationId xmlns:a16="http://schemas.microsoft.com/office/drawing/2014/main" id="{2548BB8C-378B-497D-9B89-A3C7AA9B50D3}"/>
              </a:ext>
            </a:extLst>
          </p:cNvPr>
          <p:cNvSpPr>
            <a:spLocks noGrp="1"/>
          </p:cNvSpPr>
          <p:nvPr>
            <p:ph idx="1"/>
          </p:nvPr>
        </p:nvSpPr>
        <p:spPr/>
        <p:txBody>
          <a:bodyPr/>
          <a:lstStyle/>
          <a:p>
            <a:r>
              <a:rPr lang="en-US" dirty="0"/>
              <a:t>Redefines “</a:t>
            </a:r>
            <a:r>
              <a:rPr lang="en-US" b="1" dirty="0"/>
              <a:t>chairperson</a:t>
            </a:r>
            <a:r>
              <a:rPr lang="en-US" dirty="0"/>
              <a:t>” to include “an employee of the premises upon which the charitable gaming is conducted that is twenty-one (21) years of age or older, has completed training prescribed by the office, and has completed the required background checks.”</a:t>
            </a:r>
          </a:p>
          <a:p>
            <a:pPr marL="0" indent="0">
              <a:buNone/>
            </a:pPr>
            <a:endParaRPr lang="en-US" dirty="0"/>
          </a:p>
          <a:p>
            <a:r>
              <a:rPr lang="en-US" dirty="0"/>
              <a:t>The training prescribed by the office and a federal background check for a “chairperson” goes into effect on July 1, 2027.</a:t>
            </a:r>
          </a:p>
        </p:txBody>
      </p:sp>
      <p:sp>
        <p:nvSpPr>
          <p:cNvPr id="4" name="TextBox 3">
            <a:extLst>
              <a:ext uri="{FF2B5EF4-FFF2-40B4-BE49-F238E27FC236}">
                <a16:creationId xmlns:a16="http://schemas.microsoft.com/office/drawing/2014/main" id="{847B7E72-1EC9-421E-89AF-5A22EA3B13C3}"/>
              </a:ext>
            </a:extLst>
          </p:cNvPr>
          <p:cNvSpPr txBox="1"/>
          <p:nvPr/>
        </p:nvSpPr>
        <p:spPr>
          <a:xfrm>
            <a:off x="5130799" y="1905000"/>
            <a:ext cx="2226733" cy="369332"/>
          </a:xfrm>
          <a:prstGeom prst="rect">
            <a:avLst/>
          </a:prstGeom>
          <a:noFill/>
        </p:spPr>
        <p:txBody>
          <a:bodyPr wrap="square" rtlCol="0">
            <a:spAutoFit/>
          </a:bodyPr>
          <a:lstStyle/>
          <a:p>
            <a:r>
              <a:rPr lang="en-US" dirty="0">
                <a:solidFill>
                  <a:schemeClr val="accent1"/>
                </a:solidFill>
              </a:rPr>
              <a:t>Amends KRS 238.505</a:t>
            </a:r>
          </a:p>
        </p:txBody>
      </p:sp>
    </p:spTree>
    <p:extLst>
      <p:ext uri="{BB962C8B-B14F-4D97-AF65-F5344CB8AC3E}">
        <p14:creationId xmlns:p14="http://schemas.microsoft.com/office/powerpoint/2010/main" val="3537377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54D6-CDEB-4B12-B592-8FD194BC9BD6}"/>
              </a:ext>
            </a:extLst>
          </p:cNvPr>
          <p:cNvSpPr>
            <a:spLocks noGrp="1"/>
          </p:cNvSpPr>
          <p:nvPr>
            <p:ph type="title"/>
          </p:nvPr>
        </p:nvSpPr>
        <p:spPr/>
        <p:txBody>
          <a:bodyPr/>
          <a:lstStyle/>
          <a:p>
            <a:r>
              <a:rPr lang="en-US" dirty="0"/>
              <a:t>Charitable Gaming</a:t>
            </a:r>
          </a:p>
        </p:txBody>
      </p:sp>
      <p:sp>
        <p:nvSpPr>
          <p:cNvPr id="5" name="Text Placeholder 4">
            <a:extLst>
              <a:ext uri="{FF2B5EF4-FFF2-40B4-BE49-F238E27FC236}">
                <a16:creationId xmlns:a16="http://schemas.microsoft.com/office/drawing/2014/main" id="{924EEB3C-E6E9-4F21-ABF7-86032D95255E}"/>
              </a:ext>
            </a:extLst>
          </p:cNvPr>
          <p:cNvSpPr>
            <a:spLocks noGrp="1"/>
          </p:cNvSpPr>
          <p:nvPr>
            <p:ph type="body" idx="1"/>
          </p:nvPr>
        </p:nvSpPr>
        <p:spPr/>
        <p:txBody>
          <a:bodyPr/>
          <a:lstStyle/>
          <a:p>
            <a:pPr algn="ctr"/>
            <a:r>
              <a:rPr lang="en-US" dirty="0"/>
              <a:t>238.525</a:t>
            </a:r>
          </a:p>
        </p:txBody>
      </p:sp>
      <p:sp>
        <p:nvSpPr>
          <p:cNvPr id="6" name="Content Placeholder 5">
            <a:extLst>
              <a:ext uri="{FF2B5EF4-FFF2-40B4-BE49-F238E27FC236}">
                <a16:creationId xmlns:a16="http://schemas.microsoft.com/office/drawing/2014/main" id="{90387403-4A0E-4B44-BD13-59AEC74F7803}"/>
              </a:ext>
            </a:extLst>
          </p:cNvPr>
          <p:cNvSpPr>
            <a:spLocks noGrp="1"/>
          </p:cNvSpPr>
          <p:nvPr>
            <p:ph sz="half" idx="2"/>
          </p:nvPr>
        </p:nvSpPr>
        <p:spPr/>
        <p:txBody>
          <a:bodyPr>
            <a:noAutofit/>
          </a:bodyPr>
          <a:lstStyle/>
          <a:p>
            <a:endParaRPr lang="en-US" sz="2200" dirty="0"/>
          </a:p>
          <a:p>
            <a:r>
              <a:rPr lang="en-US" sz="2200" dirty="0"/>
              <a:t>Requires a background check for any person associated with an applicant that the corporation determines necessary to ensure the general fitness of the applicant.</a:t>
            </a:r>
          </a:p>
        </p:txBody>
      </p:sp>
      <p:sp>
        <p:nvSpPr>
          <p:cNvPr id="7" name="Text Placeholder 6">
            <a:extLst>
              <a:ext uri="{FF2B5EF4-FFF2-40B4-BE49-F238E27FC236}">
                <a16:creationId xmlns:a16="http://schemas.microsoft.com/office/drawing/2014/main" id="{1A11D105-17B9-455F-9E9B-11D7AF18D07E}"/>
              </a:ext>
            </a:extLst>
          </p:cNvPr>
          <p:cNvSpPr>
            <a:spLocks noGrp="1"/>
          </p:cNvSpPr>
          <p:nvPr>
            <p:ph type="body" sz="quarter" idx="3"/>
          </p:nvPr>
        </p:nvSpPr>
        <p:spPr/>
        <p:txBody>
          <a:bodyPr/>
          <a:lstStyle/>
          <a:p>
            <a:pPr algn="ctr"/>
            <a:r>
              <a:rPr lang="en-US" dirty="0"/>
              <a:t>238.530 &amp; 238.535</a:t>
            </a:r>
          </a:p>
        </p:txBody>
      </p:sp>
      <p:sp>
        <p:nvSpPr>
          <p:cNvPr id="8" name="Content Placeholder 7">
            <a:extLst>
              <a:ext uri="{FF2B5EF4-FFF2-40B4-BE49-F238E27FC236}">
                <a16:creationId xmlns:a16="http://schemas.microsoft.com/office/drawing/2014/main" id="{66DA9017-BC34-4295-A235-5C6A57B676D7}"/>
              </a:ext>
            </a:extLst>
          </p:cNvPr>
          <p:cNvSpPr>
            <a:spLocks noGrp="1"/>
          </p:cNvSpPr>
          <p:nvPr>
            <p:ph sz="quarter" idx="4"/>
          </p:nvPr>
        </p:nvSpPr>
        <p:spPr/>
        <p:txBody>
          <a:bodyPr>
            <a:normAutofit fontScale="70000" lnSpcReduction="20000"/>
          </a:bodyPr>
          <a:lstStyle/>
          <a:p>
            <a:r>
              <a:rPr lang="en-US" sz="2300" dirty="0"/>
              <a:t>Increases the license fee range for:</a:t>
            </a:r>
          </a:p>
          <a:p>
            <a:pPr marL="914400" lvl="1" indent="-457200">
              <a:buFont typeface="+mj-lt"/>
              <a:buAutoNum type="arabicPeriod"/>
            </a:pPr>
            <a:r>
              <a:rPr lang="en-US" sz="2300" dirty="0"/>
              <a:t>Distributor &amp; manufacture licensing fee from a license fee not to exceed $1,000 to not to exceed $5,000; and</a:t>
            </a:r>
          </a:p>
          <a:p>
            <a:pPr marL="914400" lvl="1" indent="-457200">
              <a:buFont typeface="+mj-lt"/>
              <a:buAutoNum type="arabicPeriod"/>
            </a:pPr>
            <a:r>
              <a:rPr lang="en-US" sz="2300" dirty="0"/>
              <a:t>Charitable organization’s licensing fee from a license fee not to exceed $300 to not to exceed $1,000.</a:t>
            </a:r>
          </a:p>
          <a:p>
            <a:r>
              <a:rPr lang="en-US" dirty="0"/>
              <a:t>Requires an applicant to submit an application at least 60 days prior to the expiration of its existing license or its first expected date of operation.</a:t>
            </a:r>
          </a:p>
          <a:p>
            <a:endParaRPr lang="en-US" dirty="0"/>
          </a:p>
        </p:txBody>
      </p:sp>
      <p:sp>
        <p:nvSpPr>
          <p:cNvPr id="4" name="TextBox 3">
            <a:extLst>
              <a:ext uri="{FF2B5EF4-FFF2-40B4-BE49-F238E27FC236}">
                <a16:creationId xmlns:a16="http://schemas.microsoft.com/office/drawing/2014/main" id="{24AEFD54-A81C-417A-8235-98EE1F15E45A}"/>
              </a:ext>
            </a:extLst>
          </p:cNvPr>
          <p:cNvSpPr txBox="1"/>
          <p:nvPr/>
        </p:nvSpPr>
        <p:spPr>
          <a:xfrm>
            <a:off x="4394200" y="2015122"/>
            <a:ext cx="3928534" cy="338554"/>
          </a:xfrm>
          <a:prstGeom prst="rect">
            <a:avLst/>
          </a:prstGeom>
          <a:noFill/>
        </p:spPr>
        <p:txBody>
          <a:bodyPr wrap="square" rtlCol="0">
            <a:spAutoFit/>
          </a:bodyPr>
          <a:lstStyle/>
          <a:p>
            <a:r>
              <a:rPr lang="en-US" sz="1600" dirty="0">
                <a:solidFill>
                  <a:schemeClr val="accent1"/>
                </a:solidFill>
              </a:rPr>
              <a:t>Amends KRS 238.525, 238.530, &amp; 238.535</a:t>
            </a:r>
          </a:p>
        </p:txBody>
      </p:sp>
    </p:spTree>
    <p:extLst>
      <p:ext uri="{BB962C8B-B14F-4D97-AF65-F5344CB8AC3E}">
        <p14:creationId xmlns:p14="http://schemas.microsoft.com/office/powerpoint/2010/main" val="2144440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489C7-CD6A-4EB3-8F8B-105727071E0E}"/>
              </a:ext>
            </a:extLst>
          </p:cNvPr>
          <p:cNvSpPr>
            <a:spLocks noGrp="1"/>
          </p:cNvSpPr>
          <p:nvPr>
            <p:ph type="title"/>
          </p:nvPr>
        </p:nvSpPr>
        <p:spPr/>
        <p:txBody>
          <a:bodyPr>
            <a:normAutofit fontScale="90000"/>
          </a:bodyPr>
          <a:lstStyle/>
          <a:p>
            <a:r>
              <a:rPr lang="en-US" dirty="0"/>
              <a:t>HB 904: Wagering Consumer Protection Act</a:t>
            </a:r>
            <a:br>
              <a:rPr lang="en-US" dirty="0"/>
            </a:br>
            <a:r>
              <a:rPr lang="en-US" sz="2000" dirty="0"/>
              <a:t>Effective July 15, 2026</a:t>
            </a:r>
          </a:p>
        </p:txBody>
      </p:sp>
      <p:sp>
        <p:nvSpPr>
          <p:cNvPr id="3" name="Content Placeholder 2">
            <a:extLst>
              <a:ext uri="{FF2B5EF4-FFF2-40B4-BE49-F238E27FC236}">
                <a16:creationId xmlns:a16="http://schemas.microsoft.com/office/drawing/2014/main" id="{A7920509-C0DD-4A70-B9A1-6919A2BCC588}"/>
              </a:ext>
            </a:extLst>
          </p:cNvPr>
          <p:cNvSpPr>
            <a:spLocks noGrp="1"/>
          </p:cNvSpPr>
          <p:nvPr>
            <p:ph sz="half" idx="1"/>
          </p:nvPr>
        </p:nvSpPr>
        <p:spPr>
          <a:xfrm>
            <a:off x="1298448" y="3352800"/>
            <a:ext cx="4718304" cy="2517648"/>
          </a:xfrm>
        </p:spPr>
        <p:txBody>
          <a:bodyPr>
            <a:normAutofit fontScale="92500" lnSpcReduction="20000"/>
          </a:bodyPr>
          <a:lstStyle/>
          <a:p>
            <a:pPr lvl="1"/>
            <a:r>
              <a:rPr lang="en-US" dirty="0"/>
              <a:t>Chapter 138: Fixed-odds wagering excise tax.</a:t>
            </a:r>
          </a:p>
          <a:p>
            <a:pPr marL="457200" lvl="1" indent="0">
              <a:buNone/>
            </a:pPr>
            <a:endParaRPr lang="en-US" dirty="0"/>
          </a:p>
          <a:p>
            <a:pPr marL="457200" lvl="1" indent="0">
              <a:buNone/>
            </a:pPr>
            <a:endParaRPr lang="en-US" dirty="0"/>
          </a:p>
          <a:p>
            <a:pPr lvl="1"/>
            <a:r>
              <a:rPr kumimoji="0" lang="en-US" sz="20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Chapter 238: Charitable Gaming.</a:t>
            </a:r>
          </a:p>
          <a:p>
            <a:pPr marL="457200" lvl="1" indent="0">
              <a:buNone/>
            </a:pPr>
            <a:endParaRPr lang="en-US" dirty="0"/>
          </a:p>
        </p:txBody>
      </p:sp>
      <p:sp>
        <p:nvSpPr>
          <p:cNvPr id="4" name="Content Placeholder 3">
            <a:extLst>
              <a:ext uri="{FF2B5EF4-FFF2-40B4-BE49-F238E27FC236}">
                <a16:creationId xmlns:a16="http://schemas.microsoft.com/office/drawing/2014/main" id="{F052D5EA-0E7E-4AC0-B576-DB18EFC3B13A}"/>
              </a:ext>
            </a:extLst>
          </p:cNvPr>
          <p:cNvSpPr>
            <a:spLocks noGrp="1"/>
          </p:cNvSpPr>
          <p:nvPr>
            <p:ph sz="half" idx="2"/>
          </p:nvPr>
        </p:nvSpPr>
        <p:spPr>
          <a:xfrm>
            <a:off x="6181344" y="3352800"/>
            <a:ext cx="4718304" cy="2517648"/>
          </a:xfrm>
        </p:spPr>
        <p:txBody>
          <a:bodyPr>
            <a:normAutofit fontScale="92500" lnSpcReduction="20000"/>
          </a:bodyPr>
          <a:lstStyle/>
          <a:p>
            <a:pPr marL="742950" marR="0" lvl="1" indent="-285750" algn="l" defTabSz="457200" rtl="0" eaLnBrk="1" fontAlgn="auto" latinLnBrk="0" hangingPunct="1">
              <a:lnSpc>
                <a:spcPct val="100000"/>
              </a:lnSpc>
              <a:spcBef>
                <a:spcPct val="20000"/>
              </a:spcBef>
              <a:spcAft>
                <a:spcPts val="600"/>
              </a:spcAft>
              <a:buClr>
                <a:srgbClr val="B15E28"/>
              </a:buClr>
              <a:buSzPct val="115000"/>
              <a:buFont typeface="Arial"/>
              <a:buChar char="•"/>
              <a:tabLst/>
              <a:defRPr/>
            </a:pPr>
            <a:r>
              <a:rPr kumimoji="0" lang="en-US" sz="20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Chapter 230:</a:t>
            </a:r>
          </a:p>
          <a:p>
            <a:pPr lvl="2">
              <a:buClr>
                <a:srgbClr val="B15E28"/>
              </a:buClr>
              <a:defRPr/>
            </a:pPr>
            <a:r>
              <a:rPr kumimoji="0" lang="en-US"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Child support arrearage registry;</a:t>
            </a:r>
          </a:p>
          <a:p>
            <a:pPr marL="1200150" marR="0" lvl="2" indent="-285750" algn="l" defTabSz="457200" rtl="0" eaLnBrk="1" fontAlgn="auto" latinLnBrk="0" hangingPunct="1">
              <a:lnSpc>
                <a:spcPct val="100000"/>
              </a:lnSpc>
              <a:spcBef>
                <a:spcPct val="20000"/>
              </a:spcBef>
              <a:spcAft>
                <a:spcPts val="600"/>
              </a:spcAft>
              <a:buClr>
                <a:srgbClr val="B15E28"/>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Horse racing;</a:t>
            </a:r>
          </a:p>
          <a:p>
            <a:pPr marL="1200150" marR="0" lvl="2" indent="-285750" algn="l" defTabSz="457200" rtl="0" eaLnBrk="1" fontAlgn="auto" latinLnBrk="0" hangingPunct="1">
              <a:lnSpc>
                <a:spcPct val="100000"/>
              </a:lnSpc>
              <a:spcBef>
                <a:spcPct val="20000"/>
              </a:spcBef>
              <a:spcAft>
                <a:spcPts val="600"/>
              </a:spcAft>
              <a:buClr>
                <a:srgbClr val="B15E28"/>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Fantasy Contests;</a:t>
            </a:r>
          </a:p>
          <a:p>
            <a:pPr marL="1200150" marR="0" lvl="2" indent="-285750" algn="l" defTabSz="457200" rtl="0" eaLnBrk="1" fontAlgn="auto" latinLnBrk="0" hangingPunct="1">
              <a:lnSpc>
                <a:spcPct val="100000"/>
              </a:lnSpc>
              <a:spcBef>
                <a:spcPct val="20000"/>
              </a:spcBef>
              <a:spcAft>
                <a:spcPts val="600"/>
              </a:spcAft>
              <a:buClr>
                <a:srgbClr val="B15E28"/>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Fixed-odds wagering;</a:t>
            </a:r>
          </a:p>
          <a:p>
            <a:pPr marL="1200150" marR="0" lvl="2" indent="-285750" algn="l" defTabSz="457200" rtl="0" eaLnBrk="1" fontAlgn="auto" latinLnBrk="0" hangingPunct="1">
              <a:lnSpc>
                <a:spcPct val="100000"/>
              </a:lnSpc>
              <a:spcBef>
                <a:spcPct val="20000"/>
              </a:spcBef>
              <a:spcAft>
                <a:spcPts val="600"/>
              </a:spcAft>
              <a:buClr>
                <a:srgbClr val="B15E28"/>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Sports wagering; and</a:t>
            </a:r>
          </a:p>
          <a:p>
            <a:pPr marL="1200150" marR="0" lvl="2" indent="-285750" algn="l" defTabSz="457200" rtl="0" eaLnBrk="1" fontAlgn="auto" latinLnBrk="0" hangingPunct="1">
              <a:lnSpc>
                <a:spcPct val="100000"/>
              </a:lnSpc>
              <a:spcBef>
                <a:spcPct val="20000"/>
              </a:spcBef>
              <a:spcAft>
                <a:spcPts val="600"/>
              </a:spcAft>
              <a:buClr>
                <a:srgbClr val="B15E28"/>
              </a:buClr>
              <a:buSzPct val="115000"/>
              <a:buFont typeface="Arial"/>
              <a:buChar char="•"/>
              <a:tabLst/>
              <a:defRPr/>
            </a:pPr>
            <a:r>
              <a:rPr kumimoji="0" lang="en-US" sz="1800" b="0"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Predictive markets.</a:t>
            </a:r>
          </a:p>
          <a:p>
            <a:endParaRPr lang="en-US" sz="1800" dirty="0"/>
          </a:p>
        </p:txBody>
      </p:sp>
      <p:sp>
        <p:nvSpPr>
          <p:cNvPr id="18" name="TextBox 17">
            <a:extLst>
              <a:ext uri="{FF2B5EF4-FFF2-40B4-BE49-F238E27FC236}">
                <a16:creationId xmlns:a16="http://schemas.microsoft.com/office/drawing/2014/main" id="{25A10BF4-70CE-4AEC-9F27-DB8D9ED6A164}"/>
              </a:ext>
            </a:extLst>
          </p:cNvPr>
          <p:cNvSpPr txBox="1"/>
          <p:nvPr/>
        </p:nvSpPr>
        <p:spPr>
          <a:xfrm>
            <a:off x="1574800" y="2523067"/>
            <a:ext cx="9076267" cy="461665"/>
          </a:xfrm>
          <a:prstGeom prst="rect">
            <a:avLst/>
          </a:prstGeom>
          <a:noFill/>
        </p:spPr>
        <p:txBody>
          <a:bodyPr wrap="square" rtlCol="0">
            <a:spAutoFit/>
          </a:bodyPr>
          <a:lstStyle/>
          <a:p>
            <a:pPr algn="ctr"/>
            <a:r>
              <a:rPr lang="en-US" sz="2400" b="1" dirty="0"/>
              <a:t>Creates and amends statutes in KRS Chapters 138, 230, &amp; 238:</a:t>
            </a:r>
          </a:p>
        </p:txBody>
      </p:sp>
      <p:sp>
        <p:nvSpPr>
          <p:cNvPr id="19" name="Footer Placeholder 18">
            <a:extLst>
              <a:ext uri="{FF2B5EF4-FFF2-40B4-BE49-F238E27FC236}">
                <a16:creationId xmlns:a16="http://schemas.microsoft.com/office/drawing/2014/main" id="{3889527B-5E37-4CB9-B599-7297EF753DD9}"/>
              </a:ext>
            </a:extLst>
          </p:cNvPr>
          <p:cNvSpPr>
            <a:spLocks noGrp="1"/>
          </p:cNvSpPr>
          <p:nvPr>
            <p:ph type="ftr" sz="quarter" idx="11"/>
          </p:nvPr>
        </p:nvSpPr>
        <p:spPr>
          <a:xfrm>
            <a:off x="1292352" y="5870448"/>
            <a:ext cx="7305900" cy="279400"/>
          </a:xfrm>
        </p:spPr>
        <p:txBody>
          <a:bodyPr/>
          <a:lstStyle/>
          <a:p>
            <a:pPr algn="ctr"/>
            <a:r>
              <a:rPr lang="en-US" sz="1600" b="1" dirty="0"/>
              <a:t>*</a:t>
            </a:r>
            <a:r>
              <a:rPr lang="en-US" sz="1600" dirty="0"/>
              <a:t>Fantasy Contests &amp; Prediction Market Excise Taxes are located in HB 757.</a:t>
            </a:r>
          </a:p>
        </p:txBody>
      </p:sp>
    </p:spTree>
    <p:extLst>
      <p:ext uri="{BB962C8B-B14F-4D97-AF65-F5344CB8AC3E}">
        <p14:creationId xmlns:p14="http://schemas.microsoft.com/office/powerpoint/2010/main" val="31953447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57866-61C8-4E54-AE8D-B8FEBF5A2AB7}"/>
              </a:ext>
            </a:extLst>
          </p:cNvPr>
          <p:cNvSpPr>
            <a:spLocks noGrp="1"/>
          </p:cNvSpPr>
          <p:nvPr>
            <p:ph type="title"/>
          </p:nvPr>
        </p:nvSpPr>
        <p:spPr>
          <a:xfrm>
            <a:off x="1295402" y="982132"/>
            <a:ext cx="9601196" cy="936315"/>
          </a:xfrm>
        </p:spPr>
        <p:txBody>
          <a:bodyPr/>
          <a:lstStyle/>
          <a:p>
            <a:r>
              <a:rPr lang="en-US" dirty="0"/>
              <a:t>Charitable Gaming</a:t>
            </a:r>
          </a:p>
        </p:txBody>
      </p:sp>
      <p:sp>
        <p:nvSpPr>
          <p:cNvPr id="3" name="Content Placeholder 2">
            <a:extLst>
              <a:ext uri="{FF2B5EF4-FFF2-40B4-BE49-F238E27FC236}">
                <a16:creationId xmlns:a16="http://schemas.microsoft.com/office/drawing/2014/main" id="{D3E40AA5-FDBF-4B66-B16D-F8E70D530488}"/>
              </a:ext>
            </a:extLst>
          </p:cNvPr>
          <p:cNvSpPr>
            <a:spLocks noGrp="1"/>
          </p:cNvSpPr>
          <p:nvPr>
            <p:ph idx="1"/>
          </p:nvPr>
        </p:nvSpPr>
        <p:spPr/>
        <p:txBody>
          <a:bodyPr>
            <a:normAutofit lnSpcReduction="10000"/>
          </a:bodyPr>
          <a:lstStyle/>
          <a:p>
            <a:r>
              <a:rPr lang="en-US" dirty="0"/>
              <a:t>Allows a licensed charitable organization to offer the play of electronic devices at 1 location approved and authorized by the corporation and at 1 additional location in the same county or a county that is contiguous to the charitable organization’s office location.</a:t>
            </a:r>
          </a:p>
          <a:p>
            <a:r>
              <a:rPr lang="en-US" dirty="0"/>
              <a:t>Requires a charitable gaming facility licensed prior to the effective date of this Act to transfer its charitable gaming license:</a:t>
            </a:r>
          </a:p>
          <a:p>
            <a:pPr marL="457200" lvl="1" indent="0">
              <a:buNone/>
            </a:pPr>
            <a:r>
              <a:rPr lang="en-US" dirty="0"/>
              <a:t>*First to one of the licensed charitable organizations it was affiliated with as of January 1, 2026; and</a:t>
            </a:r>
          </a:p>
          <a:p>
            <a:pPr marL="457200" lvl="1" indent="0">
              <a:buNone/>
            </a:pPr>
            <a:r>
              <a:rPr lang="en-US" dirty="0"/>
              <a:t>*Next to any licensed charitable organization. </a:t>
            </a:r>
          </a:p>
        </p:txBody>
      </p:sp>
      <p:sp>
        <p:nvSpPr>
          <p:cNvPr id="4" name="TextBox 3">
            <a:extLst>
              <a:ext uri="{FF2B5EF4-FFF2-40B4-BE49-F238E27FC236}">
                <a16:creationId xmlns:a16="http://schemas.microsoft.com/office/drawing/2014/main" id="{866113E8-21B1-46DB-B99F-86F19B3DAB93}"/>
              </a:ext>
            </a:extLst>
          </p:cNvPr>
          <p:cNvSpPr txBox="1"/>
          <p:nvPr/>
        </p:nvSpPr>
        <p:spPr>
          <a:xfrm>
            <a:off x="4298575" y="1918447"/>
            <a:ext cx="3594847" cy="400110"/>
          </a:xfrm>
          <a:prstGeom prst="rect">
            <a:avLst/>
          </a:prstGeom>
          <a:noFill/>
        </p:spPr>
        <p:txBody>
          <a:bodyPr wrap="square" rtlCol="0">
            <a:spAutoFit/>
          </a:bodyPr>
          <a:lstStyle/>
          <a:p>
            <a:r>
              <a:rPr lang="en-US" sz="2000" dirty="0">
                <a:solidFill>
                  <a:schemeClr val="accent1"/>
                </a:solidFill>
              </a:rPr>
              <a:t>Repeals &amp; Reenacts KRS 238.538</a:t>
            </a:r>
          </a:p>
        </p:txBody>
      </p:sp>
    </p:spTree>
    <p:extLst>
      <p:ext uri="{BB962C8B-B14F-4D97-AF65-F5344CB8AC3E}">
        <p14:creationId xmlns:p14="http://schemas.microsoft.com/office/powerpoint/2010/main" val="3641135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57866-61C8-4E54-AE8D-B8FEBF5A2AB7}"/>
              </a:ext>
            </a:extLst>
          </p:cNvPr>
          <p:cNvSpPr>
            <a:spLocks noGrp="1"/>
          </p:cNvSpPr>
          <p:nvPr>
            <p:ph type="title"/>
          </p:nvPr>
        </p:nvSpPr>
        <p:spPr/>
        <p:txBody>
          <a:bodyPr/>
          <a:lstStyle/>
          <a:p>
            <a:r>
              <a:rPr lang="en-US" dirty="0"/>
              <a:t>Charitable Gaming</a:t>
            </a:r>
          </a:p>
        </p:txBody>
      </p:sp>
      <p:sp>
        <p:nvSpPr>
          <p:cNvPr id="3" name="Content Placeholder 2">
            <a:extLst>
              <a:ext uri="{FF2B5EF4-FFF2-40B4-BE49-F238E27FC236}">
                <a16:creationId xmlns:a16="http://schemas.microsoft.com/office/drawing/2014/main" id="{D3E40AA5-FDBF-4B66-B16D-F8E70D530488}"/>
              </a:ext>
            </a:extLst>
          </p:cNvPr>
          <p:cNvSpPr>
            <a:spLocks noGrp="1"/>
          </p:cNvSpPr>
          <p:nvPr>
            <p:ph sz="half" idx="1"/>
          </p:nvPr>
        </p:nvSpPr>
        <p:spPr>
          <a:xfrm>
            <a:off x="1363132" y="2560320"/>
            <a:ext cx="4653619" cy="3233206"/>
          </a:xfrm>
        </p:spPr>
        <p:txBody>
          <a:bodyPr>
            <a:noAutofit/>
          </a:bodyPr>
          <a:lstStyle/>
          <a:p>
            <a:pPr marL="0" indent="0">
              <a:buNone/>
            </a:pPr>
            <a:r>
              <a:rPr lang="en-US" sz="1900" dirty="0"/>
              <a:t>For the transfer, the charitable gaming facility shall submit to the corporation in order:</a:t>
            </a:r>
          </a:p>
          <a:p>
            <a:pPr marL="457200" indent="-457200">
              <a:buFont typeface="+mj-lt"/>
              <a:buAutoNum type="arabicPeriod"/>
            </a:pPr>
            <a:r>
              <a:rPr lang="en-US" sz="1900" dirty="0"/>
              <a:t>Information for the first licensed charitable organization for the license to be transferred;</a:t>
            </a:r>
          </a:p>
          <a:p>
            <a:pPr marL="457200" indent="-457200">
              <a:buFont typeface="+mj-lt"/>
              <a:buAutoNum type="arabicPeriod"/>
            </a:pPr>
            <a:r>
              <a:rPr lang="en-US" sz="1900" dirty="0"/>
              <a:t>The second choice of a licensed charitable organization if the first declines the transfer or is not approved by the corporation to receive the transfer.</a:t>
            </a:r>
          </a:p>
        </p:txBody>
      </p:sp>
      <p:sp>
        <p:nvSpPr>
          <p:cNvPr id="5" name="Content Placeholder 4">
            <a:extLst>
              <a:ext uri="{FF2B5EF4-FFF2-40B4-BE49-F238E27FC236}">
                <a16:creationId xmlns:a16="http://schemas.microsoft.com/office/drawing/2014/main" id="{4B6DB478-5654-4EB2-A325-5ABCADC78BF5}"/>
              </a:ext>
            </a:extLst>
          </p:cNvPr>
          <p:cNvSpPr>
            <a:spLocks noGrp="1"/>
          </p:cNvSpPr>
          <p:nvPr>
            <p:ph sz="half" idx="2"/>
          </p:nvPr>
        </p:nvSpPr>
        <p:spPr>
          <a:xfrm>
            <a:off x="6181344" y="2560320"/>
            <a:ext cx="4647524" cy="3200648"/>
          </a:xfrm>
        </p:spPr>
        <p:txBody>
          <a:bodyPr>
            <a:normAutofit fontScale="70000" lnSpcReduction="20000"/>
          </a:bodyPr>
          <a:lstStyle/>
          <a:p>
            <a:pPr marL="0" indent="0">
              <a:buNone/>
            </a:pPr>
            <a:r>
              <a:rPr lang="en-US" sz="2600" dirty="0"/>
              <a:t>The licensed charitable organization shall:</a:t>
            </a:r>
          </a:p>
          <a:p>
            <a:pPr marL="457200" indent="-457200">
              <a:buFont typeface="+mj-lt"/>
              <a:buAutoNum type="arabicPeriod"/>
            </a:pPr>
            <a:r>
              <a:rPr lang="en-US" sz="2600" dirty="0"/>
              <a:t>Be notified by the corporation of the intent to transfer; and</a:t>
            </a:r>
          </a:p>
          <a:p>
            <a:pPr marL="457200" indent="-457200">
              <a:buFont typeface="+mj-lt"/>
              <a:buAutoNum type="arabicPeriod"/>
            </a:pPr>
            <a:r>
              <a:rPr lang="en-US" sz="2600" dirty="0"/>
              <a:t>Apply with the corporation to receive the license by transfer.</a:t>
            </a:r>
          </a:p>
          <a:p>
            <a:pPr marL="0" indent="0">
              <a:buNone/>
            </a:pPr>
            <a:endParaRPr lang="en-US" dirty="0"/>
          </a:p>
          <a:p>
            <a:pPr marL="0" indent="0">
              <a:buNone/>
            </a:pPr>
            <a:r>
              <a:rPr lang="en-US" sz="2600" dirty="0"/>
              <a:t>The corporation shall:</a:t>
            </a:r>
          </a:p>
          <a:p>
            <a:pPr marL="457200" indent="-457200">
              <a:buFont typeface="+mj-lt"/>
              <a:buAutoNum type="arabicPeriod"/>
            </a:pPr>
            <a:r>
              <a:rPr lang="en-US" sz="2600" dirty="0"/>
              <a:t>Not unreasonably withhold its approval; and</a:t>
            </a:r>
          </a:p>
          <a:p>
            <a:pPr marL="457200" indent="-457200">
              <a:buFont typeface="+mj-lt"/>
              <a:buAutoNum type="arabicPeriod"/>
            </a:pPr>
            <a:r>
              <a:rPr lang="en-US" sz="2600" dirty="0"/>
              <a:t>Accept or deny the transfer within 90 days of receiving the application.</a:t>
            </a:r>
          </a:p>
        </p:txBody>
      </p:sp>
      <p:sp>
        <p:nvSpPr>
          <p:cNvPr id="4" name="TextBox 3">
            <a:extLst>
              <a:ext uri="{FF2B5EF4-FFF2-40B4-BE49-F238E27FC236}">
                <a16:creationId xmlns:a16="http://schemas.microsoft.com/office/drawing/2014/main" id="{866113E8-21B1-46DB-B99F-86F19B3DAB93}"/>
              </a:ext>
            </a:extLst>
          </p:cNvPr>
          <p:cNvSpPr txBox="1"/>
          <p:nvPr/>
        </p:nvSpPr>
        <p:spPr>
          <a:xfrm>
            <a:off x="4298575" y="1918447"/>
            <a:ext cx="3594847" cy="400110"/>
          </a:xfrm>
          <a:prstGeom prst="rect">
            <a:avLst/>
          </a:prstGeom>
          <a:noFill/>
        </p:spPr>
        <p:txBody>
          <a:bodyPr wrap="square" rtlCol="0">
            <a:spAutoFit/>
          </a:bodyPr>
          <a:lstStyle/>
          <a:p>
            <a:r>
              <a:rPr lang="en-US" sz="2000" dirty="0">
                <a:solidFill>
                  <a:schemeClr val="accent1"/>
                </a:solidFill>
              </a:rPr>
              <a:t>Repeals &amp; Reenacts KRS 238.538</a:t>
            </a:r>
          </a:p>
        </p:txBody>
      </p:sp>
      <p:sp>
        <p:nvSpPr>
          <p:cNvPr id="6" name="Footer Placeholder 5">
            <a:extLst>
              <a:ext uri="{FF2B5EF4-FFF2-40B4-BE49-F238E27FC236}">
                <a16:creationId xmlns:a16="http://schemas.microsoft.com/office/drawing/2014/main" id="{1E8E7D5A-876A-46EB-936D-AEFFD461EBC6}"/>
              </a:ext>
            </a:extLst>
          </p:cNvPr>
          <p:cNvSpPr>
            <a:spLocks noGrp="1"/>
          </p:cNvSpPr>
          <p:nvPr>
            <p:ph type="ftr" sz="quarter" idx="11"/>
          </p:nvPr>
        </p:nvSpPr>
        <p:spPr>
          <a:xfrm>
            <a:off x="2443048" y="5672816"/>
            <a:ext cx="7305900" cy="400110"/>
          </a:xfrm>
        </p:spPr>
        <p:txBody>
          <a:bodyPr/>
          <a:lstStyle/>
          <a:p>
            <a:r>
              <a:rPr lang="en-US" sz="1200" dirty="0"/>
              <a:t>A charitable gaming facility may transfer not more than 3 licenses under this statute from locations where persons 21 and under are permitted to locations where only persons 21 and older are permitted, within 90 days of the effective date of this Act.</a:t>
            </a:r>
          </a:p>
        </p:txBody>
      </p:sp>
    </p:spTree>
    <p:extLst>
      <p:ext uri="{BB962C8B-B14F-4D97-AF65-F5344CB8AC3E}">
        <p14:creationId xmlns:p14="http://schemas.microsoft.com/office/powerpoint/2010/main" val="3609407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57866-61C8-4E54-AE8D-B8FEBF5A2AB7}"/>
              </a:ext>
            </a:extLst>
          </p:cNvPr>
          <p:cNvSpPr>
            <a:spLocks noGrp="1"/>
          </p:cNvSpPr>
          <p:nvPr>
            <p:ph type="title"/>
          </p:nvPr>
        </p:nvSpPr>
        <p:spPr/>
        <p:txBody>
          <a:bodyPr/>
          <a:lstStyle/>
          <a:p>
            <a:r>
              <a:rPr lang="en-US" dirty="0"/>
              <a:t>Charitable Gaming</a:t>
            </a:r>
          </a:p>
        </p:txBody>
      </p:sp>
      <p:sp>
        <p:nvSpPr>
          <p:cNvPr id="3" name="Content Placeholder 2">
            <a:extLst>
              <a:ext uri="{FF2B5EF4-FFF2-40B4-BE49-F238E27FC236}">
                <a16:creationId xmlns:a16="http://schemas.microsoft.com/office/drawing/2014/main" id="{D3E40AA5-FDBF-4B66-B16D-F8E70D530488}"/>
              </a:ext>
            </a:extLst>
          </p:cNvPr>
          <p:cNvSpPr>
            <a:spLocks noGrp="1"/>
          </p:cNvSpPr>
          <p:nvPr>
            <p:ph sz="half" idx="1"/>
          </p:nvPr>
        </p:nvSpPr>
        <p:spPr/>
        <p:txBody>
          <a:bodyPr>
            <a:noAutofit/>
          </a:bodyPr>
          <a:lstStyle/>
          <a:p>
            <a:pPr marL="0" indent="0">
              <a:buNone/>
            </a:pPr>
            <a:r>
              <a:rPr lang="en-US" sz="2000" b="1" dirty="0"/>
              <a:t>Retroactive to April 15, 2026 until April 15, 2027</a:t>
            </a:r>
            <a:r>
              <a:rPr lang="en-US" sz="2000" dirty="0"/>
              <a:t>, the KHRGC shall not authorize locations for the play of electronic charity game tickets beyond the office location of the charitable organization, the location where the charitable organization is licensed to conduct bingo, and the location where pre-approved charitable fundraising events are authorized.</a:t>
            </a:r>
          </a:p>
        </p:txBody>
      </p:sp>
      <p:sp>
        <p:nvSpPr>
          <p:cNvPr id="7" name="Content Placeholder 6">
            <a:extLst>
              <a:ext uri="{FF2B5EF4-FFF2-40B4-BE49-F238E27FC236}">
                <a16:creationId xmlns:a16="http://schemas.microsoft.com/office/drawing/2014/main" id="{403AED0D-0536-4947-99FD-D643D88C41AF}"/>
              </a:ext>
            </a:extLst>
          </p:cNvPr>
          <p:cNvSpPr>
            <a:spLocks noGrp="1"/>
          </p:cNvSpPr>
          <p:nvPr>
            <p:ph sz="half" idx="2"/>
          </p:nvPr>
        </p:nvSpPr>
        <p:spPr/>
        <p:txBody>
          <a:bodyPr>
            <a:normAutofit fontScale="85000" lnSpcReduction="10000"/>
          </a:bodyPr>
          <a:lstStyle/>
          <a:p>
            <a:pPr marL="0" indent="0">
              <a:buNone/>
            </a:pPr>
            <a:r>
              <a:rPr lang="en-US" dirty="0"/>
              <a:t>The moratorium shall not:</a:t>
            </a:r>
          </a:p>
          <a:p>
            <a:pPr marL="457200" indent="-457200">
              <a:buFont typeface="+mj-lt"/>
              <a:buAutoNum type="arabicPeriod"/>
            </a:pPr>
            <a:r>
              <a:rPr lang="en-US" dirty="0"/>
              <a:t>Prevent electronic charity game ticket activities and electronic charity game ticket locations operating prior to April 15, 2026, from being resupplied or updated; or</a:t>
            </a:r>
          </a:p>
          <a:p>
            <a:pPr marL="457200" indent="-457200">
              <a:buFont typeface="+mj-lt"/>
              <a:buAutoNum type="arabicPeriod"/>
            </a:pPr>
            <a:r>
              <a:rPr lang="en-US" dirty="0"/>
              <a:t>Apply if the corporation promulgates administrative regulations in accordance with KRS Chapter </a:t>
            </a:r>
            <a:r>
              <a:rPr lang="en-US" dirty="0" err="1"/>
              <a:t>13A</a:t>
            </a:r>
            <a:r>
              <a:rPr lang="en-US" dirty="0"/>
              <a:t> that regulate electronic charity game tickets.</a:t>
            </a:r>
          </a:p>
        </p:txBody>
      </p:sp>
      <p:sp>
        <p:nvSpPr>
          <p:cNvPr id="4" name="TextBox 3">
            <a:extLst>
              <a:ext uri="{FF2B5EF4-FFF2-40B4-BE49-F238E27FC236}">
                <a16:creationId xmlns:a16="http://schemas.microsoft.com/office/drawing/2014/main" id="{866113E8-21B1-46DB-B99F-86F19B3DAB93}"/>
              </a:ext>
            </a:extLst>
          </p:cNvPr>
          <p:cNvSpPr txBox="1"/>
          <p:nvPr/>
        </p:nvSpPr>
        <p:spPr>
          <a:xfrm>
            <a:off x="4298575" y="1918447"/>
            <a:ext cx="3594847" cy="400110"/>
          </a:xfrm>
          <a:prstGeom prst="rect">
            <a:avLst/>
          </a:prstGeom>
          <a:noFill/>
        </p:spPr>
        <p:txBody>
          <a:bodyPr wrap="square" rtlCol="0">
            <a:spAutoFit/>
          </a:bodyPr>
          <a:lstStyle/>
          <a:p>
            <a:r>
              <a:rPr lang="en-US" sz="2000" dirty="0">
                <a:solidFill>
                  <a:schemeClr val="accent1"/>
                </a:solidFill>
              </a:rPr>
              <a:t>Repeals &amp; Reenacts KRS 238.538</a:t>
            </a:r>
          </a:p>
        </p:txBody>
      </p:sp>
    </p:spTree>
    <p:extLst>
      <p:ext uri="{BB962C8B-B14F-4D97-AF65-F5344CB8AC3E}">
        <p14:creationId xmlns:p14="http://schemas.microsoft.com/office/powerpoint/2010/main" val="3573912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7CF38-2F2D-477C-9EB4-1BFCB68160C8}"/>
              </a:ext>
            </a:extLst>
          </p:cNvPr>
          <p:cNvSpPr>
            <a:spLocks noGrp="1"/>
          </p:cNvSpPr>
          <p:nvPr>
            <p:ph type="title"/>
          </p:nvPr>
        </p:nvSpPr>
        <p:spPr/>
        <p:txBody>
          <a:bodyPr/>
          <a:lstStyle/>
          <a:p>
            <a:r>
              <a:rPr lang="en-US" dirty="0"/>
              <a:t>Charitable Gaming</a:t>
            </a:r>
          </a:p>
        </p:txBody>
      </p:sp>
      <p:sp>
        <p:nvSpPr>
          <p:cNvPr id="5" name="Content Placeholder 4">
            <a:extLst>
              <a:ext uri="{FF2B5EF4-FFF2-40B4-BE49-F238E27FC236}">
                <a16:creationId xmlns:a16="http://schemas.microsoft.com/office/drawing/2014/main" id="{A2AC6971-CFB0-46DE-952C-A8EE79A80680}"/>
              </a:ext>
            </a:extLst>
          </p:cNvPr>
          <p:cNvSpPr>
            <a:spLocks noGrp="1"/>
          </p:cNvSpPr>
          <p:nvPr>
            <p:ph sz="half" idx="1"/>
          </p:nvPr>
        </p:nvSpPr>
        <p:spPr/>
        <p:txBody>
          <a:bodyPr>
            <a:normAutofit fontScale="70000" lnSpcReduction="20000"/>
          </a:bodyPr>
          <a:lstStyle/>
          <a:p>
            <a:pPr marL="0" indent="0">
              <a:buNone/>
            </a:pPr>
            <a:r>
              <a:rPr lang="en-US" dirty="0"/>
              <a:t>Requires:</a:t>
            </a:r>
          </a:p>
          <a:p>
            <a:pPr marL="457200" indent="-457200">
              <a:buFont typeface="+mj-lt"/>
              <a:buAutoNum type="arabicPeriod"/>
            </a:pPr>
            <a:r>
              <a:rPr lang="en-US" dirty="0"/>
              <a:t>Organizations offering the play of electronic </a:t>
            </a:r>
            <a:r>
              <a:rPr lang="en-US" dirty="0" err="1"/>
              <a:t>pulltab</a:t>
            </a:r>
            <a:r>
              <a:rPr lang="en-US" dirty="0"/>
              <a:t> devices to restrict access to areas where electronic </a:t>
            </a:r>
            <a:r>
              <a:rPr lang="en-US" dirty="0" err="1"/>
              <a:t>pulltab</a:t>
            </a:r>
            <a:r>
              <a:rPr lang="en-US" dirty="0"/>
              <a:t> devices are located and ensure persons under 21 do not access those areas or participate in the play of those activities.</a:t>
            </a:r>
          </a:p>
          <a:p>
            <a:pPr marL="457200" indent="-457200">
              <a:buFont typeface="+mj-lt"/>
              <a:buAutoNum type="arabicPeriod"/>
            </a:pPr>
            <a:r>
              <a:rPr lang="en-US" dirty="0"/>
              <a:t>A chairperson to monitor the entrance of cordoned-off areas and prior to access, check identification to confirm a patron is 21 years of age or older.</a:t>
            </a:r>
          </a:p>
          <a:p>
            <a:pPr marL="457200" indent="-457200">
              <a:buFont typeface="+mj-lt"/>
              <a:buAutoNum type="arabicPeriod"/>
            </a:pPr>
            <a:r>
              <a:rPr lang="en-US" dirty="0"/>
              <a:t>The corporation to create an online training for chairperson prior to July 1, 2027.</a:t>
            </a:r>
          </a:p>
        </p:txBody>
      </p:sp>
      <p:sp>
        <p:nvSpPr>
          <p:cNvPr id="6" name="Content Placeholder 5">
            <a:extLst>
              <a:ext uri="{FF2B5EF4-FFF2-40B4-BE49-F238E27FC236}">
                <a16:creationId xmlns:a16="http://schemas.microsoft.com/office/drawing/2014/main" id="{FE32FBD2-3F52-4B3F-BF6C-EF838E4ED023}"/>
              </a:ext>
            </a:extLst>
          </p:cNvPr>
          <p:cNvSpPr>
            <a:spLocks noGrp="1"/>
          </p:cNvSpPr>
          <p:nvPr>
            <p:ph sz="half" idx="2"/>
          </p:nvPr>
        </p:nvSpPr>
        <p:spPr/>
        <p:txBody>
          <a:bodyPr>
            <a:normAutofit fontScale="70000" lnSpcReduction="20000"/>
          </a:bodyPr>
          <a:lstStyle/>
          <a:p>
            <a:pPr marL="0" indent="0">
              <a:buNone/>
            </a:pPr>
            <a:r>
              <a:rPr lang="en-US" sz="2900" dirty="0"/>
              <a:t>If 1. or 2. are violated the licensed charitable organization or charitable gaming facility shall be:</a:t>
            </a:r>
          </a:p>
          <a:p>
            <a:pPr marL="457200" indent="-457200">
              <a:buFont typeface="+mj-lt"/>
              <a:buAutoNum type="arabicPeriod"/>
            </a:pPr>
            <a:r>
              <a:rPr lang="en-US" sz="2900" dirty="0"/>
              <a:t>Fined for: </a:t>
            </a:r>
          </a:p>
          <a:p>
            <a:pPr marL="914400" lvl="1" indent="-457200">
              <a:buFont typeface="+mj-lt"/>
              <a:buAutoNum type="alphaLcParenR"/>
            </a:pPr>
            <a:r>
              <a:rPr lang="en-US" sz="2900" dirty="0"/>
              <a:t>The first violation, $1,000; and </a:t>
            </a:r>
          </a:p>
          <a:p>
            <a:pPr marL="914400" lvl="1" indent="-457200">
              <a:buFont typeface="+mj-lt"/>
              <a:buAutoNum type="alphaLcParenR"/>
            </a:pPr>
            <a:r>
              <a:rPr lang="en-US" sz="2900" dirty="0"/>
              <a:t>The second violation, $2,500; </a:t>
            </a:r>
          </a:p>
          <a:p>
            <a:pPr marL="457200" indent="-457200">
              <a:buFont typeface="+mj-lt"/>
              <a:buAutoNum type="arabicPeriod"/>
            </a:pPr>
            <a:r>
              <a:rPr lang="en-US" sz="2900" dirty="0"/>
              <a:t>For the third violation within a 1 year period at the same premises, prohibited from conducting charitable gaming at the premises.</a:t>
            </a:r>
          </a:p>
        </p:txBody>
      </p:sp>
      <p:sp>
        <p:nvSpPr>
          <p:cNvPr id="4" name="TextBox 3">
            <a:extLst>
              <a:ext uri="{FF2B5EF4-FFF2-40B4-BE49-F238E27FC236}">
                <a16:creationId xmlns:a16="http://schemas.microsoft.com/office/drawing/2014/main" id="{DD9A3879-46CB-4F5B-94C4-D921016D2476}"/>
              </a:ext>
            </a:extLst>
          </p:cNvPr>
          <p:cNvSpPr txBox="1"/>
          <p:nvPr/>
        </p:nvSpPr>
        <p:spPr>
          <a:xfrm>
            <a:off x="4279900" y="1918268"/>
            <a:ext cx="3632200" cy="369332"/>
          </a:xfrm>
          <a:prstGeom prst="rect">
            <a:avLst/>
          </a:prstGeom>
          <a:noFill/>
        </p:spPr>
        <p:txBody>
          <a:bodyPr wrap="square" rtlCol="0">
            <a:spAutoFit/>
          </a:bodyPr>
          <a:lstStyle/>
          <a:p>
            <a:pPr algn="ctr"/>
            <a:r>
              <a:rPr lang="en-US" dirty="0">
                <a:solidFill>
                  <a:schemeClr val="accent1"/>
                </a:solidFill>
              </a:rPr>
              <a:t>Amends KRS 238.540</a:t>
            </a:r>
          </a:p>
        </p:txBody>
      </p:sp>
    </p:spTree>
    <p:extLst>
      <p:ext uri="{BB962C8B-B14F-4D97-AF65-F5344CB8AC3E}">
        <p14:creationId xmlns:p14="http://schemas.microsoft.com/office/powerpoint/2010/main" val="2067934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7CF38-2F2D-477C-9EB4-1BFCB68160C8}"/>
              </a:ext>
            </a:extLst>
          </p:cNvPr>
          <p:cNvSpPr>
            <a:spLocks noGrp="1"/>
          </p:cNvSpPr>
          <p:nvPr>
            <p:ph type="title"/>
          </p:nvPr>
        </p:nvSpPr>
        <p:spPr/>
        <p:txBody>
          <a:bodyPr/>
          <a:lstStyle/>
          <a:p>
            <a:r>
              <a:rPr lang="en-US" dirty="0"/>
              <a:t>Charitable Gaming</a:t>
            </a:r>
          </a:p>
        </p:txBody>
      </p:sp>
      <p:sp>
        <p:nvSpPr>
          <p:cNvPr id="5" name="Content Placeholder 4">
            <a:extLst>
              <a:ext uri="{FF2B5EF4-FFF2-40B4-BE49-F238E27FC236}">
                <a16:creationId xmlns:a16="http://schemas.microsoft.com/office/drawing/2014/main" id="{A2AC6971-CFB0-46DE-952C-A8EE79A80680}"/>
              </a:ext>
            </a:extLst>
          </p:cNvPr>
          <p:cNvSpPr>
            <a:spLocks noGrp="1"/>
          </p:cNvSpPr>
          <p:nvPr>
            <p:ph sz="half" idx="1"/>
          </p:nvPr>
        </p:nvSpPr>
        <p:spPr/>
        <p:txBody>
          <a:bodyPr>
            <a:normAutofit fontScale="92500" lnSpcReduction="20000"/>
          </a:bodyPr>
          <a:lstStyle/>
          <a:p>
            <a:r>
              <a:rPr lang="en-US" dirty="0"/>
              <a:t>Increases the limit for a prize for an individual charity game ticket from $599 to $1,499.</a:t>
            </a:r>
          </a:p>
          <a:p>
            <a:r>
              <a:rPr lang="en-US" dirty="0"/>
              <a:t>A special license is not required, nor shall any age restriction apply, for any wheel game or game of chance, such as a cake wheel, that awards only noncash prizes the value of which does not exceed $100.</a:t>
            </a:r>
          </a:p>
        </p:txBody>
      </p:sp>
      <p:sp>
        <p:nvSpPr>
          <p:cNvPr id="6" name="Content Placeholder 5">
            <a:extLst>
              <a:ext uri="{FF2B5EF4-FFF2-40B4-BE49-F238E27FC236}">
                <a16:creationId xmlns:a16="http://schemas.microsoft.com/office/drawing/2014/main" id="{FE32FBD2-3F52-4B3F-BF6C-EF838E4ED023}"/>
              </a:ext>
            </a:extLst>
          </p:cNvPr>
          <p:cNvSpPr>
            <a:spLocks noGrp="1"/>
          </p:cNvSpPr>
          <p:nvPr>
            <p:ph sz="half" idx="2"/>
          </p:nvPr>
        </p:nvSpPr>
        <p:spPr/>
        <p:txBody>
          <a:bodyPr>
            <a:normAutofit fontScale="92500" lnSpcReduction="20000"/>
          </a:bodyPr>
          <a:lstStyle/>
          <a:p>
            <a:r>
              <a:rPr lang="en-US" sz="2900" dirty="0"/>
              <a:t>Establishes an affirmative defense for any prosecution for selling charitable gaming supplies to a minor if the sale was induced by the use of false identification. It may be introduced either in mitigation of the charge or as a defense to the charge itself.</a:t>
            </a:r>
          </a:p>
        </p:txBody>
      </p:sp>
      <p:sp>
        <p:nvSpPr>
          <p:cNvPr id="4" name="TextBox 3">
            <a:extLst>
              <a:ext uri="{FF2B5EF4-FFF2-40B4-BE49-F238E27FC236}">
                <a16:creationId xmlns:a16="http://schemas.microsoft.com/office/drawing/2014/main" id="{DD9A3879-46CB-4F5B-94C4-D921016D2476}"/>
              </a:ext>
            </a:extLst>
          </p:cNvPr>
          <p:cNvSpPr txBox="1"/>
          <p:nvPr/>
        </p:nvSpPr>
        <p:spPr>
          <a:xfrm>
            <a:off x="4279900" y="1918268"/>
            <a:ext cx="3632200" cy="369332"/>
          </a:xfrm>
          <a:prstGeom prst="rect">
            <a:avLst/>
          </a:prstGeom>
          <a:noFill/>
        </p:spPr>
        <p:txBody>
          <a:bodyPr wrap="square" rtlCol="0">
            <a:spAutoFit/>
          </a:bodyPr>
          <a:lstStyle/>
          <a:p>
            <a:pPr algn="ctr"/>
            <a:r>
              <a:rPr lang="en-US" dirty="0">
                <a:solidFill>
                  <a:schemeClr val="accent1"/>
                </a:solidFill>
              </a:rPr>
              <a:t>Amends KRS 238.545</a:t>
            </a:r>
          </a:p>
        </p:txBody>
      </p:sp>
    </p:spTree>
    <p:extLst>
      <p:ext uri="{BB962C8B-B14F-4D97-AF65-F5344CB8AC3E}">
        <p14:creationId xmlns:p14="http://schemas.microsoft.com/office/powerpoint/2010/main" val="12720716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7CF38-2F2D-477C-9EB4-1BFCB68160C8}"/>
              </a:ext>
            </a:extLst>
          </p:cNvPr>
          <p:cNvSpPr>
            <a:spLocks noGrp="1"/>
          </p:cNvSpPr>
          <p:nvPr>
            <p:ph type="title"/>
          </p:nvPr>
        </p:nvSpPr>
        <p:spPr/>
        <p:txBody>
          <a:bodyPr/>
          <a:lstStyle/>
          <a:p>
            <a:r>
              <a:rPr lang="en-US" dirty="0"/>
              <a:t>Charitable Gaming</a:t>
            </a:r>
          </a:p>
        </p:txBody>
      </p:sp>
      <p:sp>
        <p:nvSpPr>
          <p:cNvPr id="3" name="Text Placeholder 2">
            <a:extLst>
              <a:ext uri="{FF2B5EF4-FFF2-40B4-BE49-F238E27FC236}">
                <a16:creationId xmlns:a16="http://schemas.microsoft.com/office/drawing/2014/main" id="{6EB1517A-6FEF-4F4E-97CF-2B68A265027F}"/>
              </a:ext>
            </a:extLst>
          </p:cNvPr>
          <p:cNvSpPr>
            <a:spLocks noGrp="1"/>
          </p:cNvSpPr>
          <p:nvPr>
            <p:ph type="body" idx="1"/>
          </p:nvPr>
        </p:nvSpPr>
        <p:spPr/>
        <p:txBody>
          <a:bodyPr/>
          <a:lstStyle/>
          <a:p>
            <a:pPr algn="ctr"/>
            <a:r>
              <a:rPr lang="en-US" dirty="0"/>
              <a:t>238.555 &amp; 238.560</a:t>
            </a:r>
          </a:p>
        </p:txBody>
      </p:sp>
      <p:sp>
        <p:nvSpPr>
          <p:cNvPr id="5" name="Content Placeholder 4">
            <a:extLst>
              <a:ext uri="{FF2B5EF4-FFF2-40B4-BE49-F238E27FC236}">
                <a16:creationId xmlns:a16="http://schemas.microsoft.com/office/drawing/2014/main" id="{A2AC6971-CFB0-46DE-952C-A8EE79A80680}"/>
              </a:ext>
            </a:extLst>
          </p:cNvPr>
          <p:cNvSpPr>
            <a:spLocks noGrp="1"/>
          </p:cNvSpPr>
          <p:nvPr>
            <p:ph sz="half" idx="2"/>
          </p:nvPr>
        </p:nvSpPr>
        <p:spPr/>
        <p:txBody>
          <a:bodyPr>
            <a:normAutofit fontScale="55000" lnSpcReduction="20000"/>
          </a:bodyPr>
          <a:lstStyle/>
          <a:p>
            <a:r>
              <a:rPr lang="en-US" sz="2700" dirty="0"/>
              <a:t>Increases the fee/fine range for:</a:t>
            </a:r>
          </a:p>
          <a:p>
            <a:pPr marL="914400" lvl="1" indent="-457200">
              <a:buFont typeface="+mj-lt"/>
              <a:buAutoNum type="arabicPeriod"/>
            </a:pPr>
            <a:r>
              <a:rPr lang="en-US" sz="2700" dirty="0"/>
              <a:t>Charitable gaming facility licensing fee from a license fee not to exceed $2,500 to not to exceed $5,000; and</a:t>
            </a:r>
          </a:p>
          <a:p>
            <a:pPr marL="914400" lvl="1" indent="-457200">
              <a:buFont typeface="+mj-lt"/>
              <a:buAutoNum type="arabicPeriod"/>
            </a:pPr>
            <a:r>
              <a:rPr lang="en-US" sz="2700" dirty="0"/>
              <a:t>Administrative fine for a violation of Chapter 238 from a license fine not to exceed $1000 to not to exceed $5,000.</a:t>
            </a:r>
          </a:p>
          <a:p>
            <a:r>
              <a:rPr lang="en-US" sz="2900" dirty="0"/>
              <a:t>Allows the corporation to investigate and have free access to the office or place of business of a licensee or facility where licensed charitable gaming is offered.</a:t>
            </a:r>
          </a:p>
          <a:p>
            <a:endParaRPr lang="en-US" dirty="0"/>
          </a:p>
        </p:txBody>
      </p:sp>
      <p:sp>
        <p:nvSpPr>
          <p:cNvPr id="7" name="Text Placeholder 6">
            <a:extLst>
              <a:ext uri="{FF2B5EF4-FFF2-40B4-BE49-F238E27FC236}">
                <a16:creationId xmlns:a16="http://schemas.microsoft.com/office/drawing/2014/main" id="{95F1D54C-550D-478C-8326-F75A86BC02E2}"/>
              </a:ext>
            </a:extLst>
          </p:cNvPr>
          <p:cNvSpPr>
            <a:spLocks noGrp="1"/>
          </p:cNvSpPr>
          <p:nvPr>
            <p:ph type="body" sz="quarter" idx="3"/>
          </p:nvPr>
        </p:nvSpPr>
        <p:spPr/>
        <p:txBody>
          <a:bodyPr/>
          <a:lstStyle/>
          <a:p>
            <a:pPr algn="ctr"/>
            <a:r>
              <a:rPr lang="en-US" dirty="0"/>
              <a:t>238.565</a:t>
            </a:r>
          </a:p>
        </p:txBody>
      </p:sp>
      <p:sp>
        <p:nvSpPr>
          <p:cNvPr id="8" name="Content Placeholder 7">
            <a:extLst>
              <a:ext uri="{FF2B5EF4-FFF2-40B4-BE49-F238E27FC236}">
                <a16:creationId xmlns:a16="http://schemas.microsoft.com/office/drawing/2014/main" id="{3C716729-826E-49A5-B817-28C1A5A857DD}"/>
              </a:ext>
            </a:extLst>
          </p:cNvPr>
          <p:cNvSpPr>
            <a:spLocks noGrp="1"/>
          </p:cNvSpPr>
          <p:nvPr>
            <p:ph sz="quarter" idx="4"/>
          </p:nvPr>
        </p:nvSpPr>
        <p:spPr/>
        <p:txBody>
          <a:bodyPr>
            <a:noAutofit/>
          </a:bodyPr>
          <a:lstStyle/>
          <a:p>
            <a:r>
              <a:rPr lang="en-US" sz="1800" dirty="0"/>
              <a:t>Following a notice of violation and appeal, a person may apply to the corporation for a stay of the ruling, pending action on an appeal by the corporation.</a:t>
            </a:r>
          </a:p>
          <a:p>
            <a:r>
              <a:rPr lang="en-US" sz="1800" dirty="0"/>
              <a:t>Allows a summary suspension to only be issued by the corporation to cease operations if there is an imminent risk to the health and safety of the public or a misappropriation of charitable gaming revenues.</a:t>
            </a:r>
          </a:p>
        </p:txBody>
      </p:sp>
      <p:sp>
        <p:nvSpPr>
          <p:cNvPr id="4" name="TextBox 3">
            <a:extLst>
              <a:ext uri="{FF2B5EF4-FFF2-40B4-BE49-F238E27FC236}">
                <a16:creationId xmlns:a16="http://schemas.microsoft.com/office/drawing/2014/main" id="{DD9A3879-46CB-4F5B-94C4-D921016D2476}"/>
              </a:ext>
            </a:extLst>
          </p:cNvPr>
          <p:cNvSpPr txBox="1"/>
          <p:nvPr/>
        </p:nvSpPr>
        <p:spPr>
          <a:xfrm>
            <a:off x="4279900" y="1918268"/>
            <a:ext cx="3632200" cy="338554"/>
          </a:xfrm>
          <a:prstGeom prst="rect">
            <a:avLst/>
          </a:prstGeom>
          <a:noFill/>
        </p:spPr>
        <p:txBody>
          <a:bodyPr wrap="square" rtlCol="0">
            <a:spAutoFit/>
          </a:bodyPr>
          <a:lstStyle/>
          <a:p>
            <a:pPr algn="ctr"/>
            <a:r>
              <a:rPr lang="en-US" sz="1600" dirty="0">
                <a:solidFill>
                  <a:schemeClr val="accent1"/>
                </a:solidFill>
              </a:rPr>
              <a:t>Amends KRS 238.555, 238.560, &amp; 238.565</a:t>
            </a:r>
          </a:p>
        </p:txBody>
      </p:sp>
    </p:spTree>
    <p:extLst>
      <p:ext uri="{BB962C8B-B14F-4D97-AF65-F5344CB8AC3E}">
        <p14:creationId xmlns:p14="http://schemas.microsoft.com/office/powerpoint/2010/main" val="1763289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98FA8-1D80-41ED-8583-BA97EA091216}"/>
              </a:ext>
            </a:extLst>
          </p:cNvPr>
          <p:cNvSpPr>
            <a:spLocks noGrp="1"/>
          </p:cNvSpPr>
          <p:nvPr>
            <p:ph type="title"/>
          </p:nvPr>
        </p:nvSpPr>
        <p:spPr>
          <a:xfrm>
            <a:off x="1295402" y="982133"/>
            <a:ext cx="9601196" cy="954244"/>
          </a:xfrm>
        </p:spPr>
        <p:txBody>
          <a:bodyPr/>
          <a:lstStyle/>
          <a:p>
            <a:r>
              <a:rPr lang="en-US" dirty="0"/>
              <a:t>Child Support Arrearage</a:t>
            </a:r>
          </a:p>
        </p:txBody>
      </p:sp>
      <p:sp>
        <p:nvSpPr>
          <p:cNvPr id="3" name="Content Placeholder 2">
            <a:extLst>
              <a:ext uri="{FF2B5EF4-FFF2-40B4-BE49-F238E27FC236}">
                <a16:creationId xmlns:a16="http://schemas.microsoft.com/office/drawing/2014/main" id="{BE14496B-3BE3-4282-BB42-67F7CEB91B51}"/>
              </a:ext>
            </a:extLst>
          </p:cNvPr>
          <p:cNvSpPr>
            <a:spLocks noGrp="1"/>
          </p:cNvSpPr>
          <p:nvPr>
            <p:ph idx="1"/>
          </p:nvPr>
        </p:nvSpPr>
        <p:spPr>
          <a:xfrm>
            <a:off x="1295401" y="2501153"/>
            <a:ext cx="9601196" cy="3541059"/>
          </a:xfrm>
        </p:spPr>
        <p:txBody>
          <a:bodyPr>
            <a:normAutofit fontScale="55000" lnSpcReduction="20000"/>
          </a:bodyPr>
          <a:lstStyle/>
          <a:p>
            <a:pPr marL="0" indent="0">
              <a:buNone/>
            </a:pPr>
            <a:r>
              <a:rPr lang="en-US" sz="3300" dirty="0"/>
              <a:t>“</a:t>
            </a:r>
            <a:r>
              <a:rPr lang="en-US" sz="3300" u="sng" dirty="0"/>
              <a:t>Child support arrearage</a:t>
            </a:r>
            <a:r>
              <a:rPr lang="en-US" sz="3300" dirty="0"/>
              <a:t>” means a past-due child support obligation of five hundred dollars ($500) or more owed by an individual per Title IV-D case pursuant to a Kentucky court order or an order of another state registered and enforceable in Kentucky;</a:t>
            </a:r>
          </a:p>
          <a:p>
            <a:pPr marL="0" indent="0">
              <a:buNone/>
            </a:pPr>
            <a:r>
              <a:rPr lang="en-US" sz="3400" dirty="0"/>
              <a:t>Licensed online gaming operators shall: </a:t>
            </a:r>
          </a:p>
          <a:p>
            <a:pPr marL="457200" indent="-457200">
              <a:buAutoNum type="arabicPeriod"/>
            </a:pPr>
            <a:r>
              <a:rPr lang="en-US" sz="3400" dirty="0"/>
              <a:t>Verify whether an applicant or existing account holder appears on the child support arrearage registry; and</a:t>
            </a:r>
          </a:p>
          <a:p>
            <a:pPr marL="457200" indent="-457200">
              <a:buAutoNum type="arabicPeriod"/>
            </a:pPr>
            <a:r>
              <a:rPr lang="en-US" sz="3400" dirty="0"/>
              <a:t>Deny account creation to any applicant who is a disqualified person; or</a:t>
            </a:r>
          </a:p>
          <a:p>
            <a:pPr marL="457200" indent="-457200">
              <a:buAutoNum type="arabicPeriod"/>
            </a:pPr>
            <a:r>
              <a:rPr lang="en-US" sz="3400" dirty="0"/>
              <a:t>Suspend any account holder identified as a disqualified person within 5 business days of receipt of the registry. </a:t>
            </a:r>
            <a:r>
              <a:rPr lang="en-US" sz="2900" dirty="0"/>
              <a:t>*A suspended account shall be reinstated once an individual is not listed on the registry.</a:t>
            </a:r>
          </a:p>
          <a:p>
            <a:pPr marL="457200" indent="-457200">
              <a:buAutoNum type="arabicPeriod"/>
            </a:pPr>
            <a:endParaRPr lang="en-US" sz="2100" dirty="0"/>
          </a:p>
          <a:p>
            <a:pPr marL="0" indent="0">
              <a:buNone/>
            </a:pPr>
            <a:r>
              <a:rPr lang="en-US" sz="2000" dirty="0"/>
              <a:t>Transmitting of registry:</a:t>
            </a:r>
          </a:p>
          <a:p>
            <a:pPr marL="0" indent="0">
              <a:buNone/>
            </a:pPr>
            <a:r>
              <a:rPr lang="en-US" sz="3300" dirty="0"/>
              <a:t>Office of the Attorney General </a:t>
            </a:r>
          </a:p>
        </p:txBody>
      </p:sp>
      <p:sp>
        <p:nvSpPr>
          <p:cNvPr id="5" name="Arrow: Right 4">
            <a:extLst>
              <a:ext uri="{FF2B5EF4-FFF2-40B4-BE49-F238E27FC236}">
                <a16:creationId xmlns:a16="http://schemas.microsoft.com/office/drawing/2014/main" id="{6BCF7F2A-6ACA-4A76-833C-4DCCAB3950A0}"/>
              </a:ext>
            </a:extLst>
          </p:cNvPr>
          <p:cNvSpPr/>
          <p:nvPr/>
        </p:nvSpPr>
        <p:spPr>
          <a:xfrm>
            <a:off x="4423018" y="563854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6AAEC2C-C9C8-43FB-A59B-B328E1E7790A}"/>
              </a:ext>
            </a:extLst>
          </p:cNvPr>
          <p:cNvSpPr txBox="1"/>
          <p:nvPr/>
        </p:nvSpPr>
        <p:spPr>
          <a:xfrm>
            <a:off x="5622072" y="5711234"/>
            <a:ext cx="2191004" cy="369332"/>
          </a:xfrm>
          <a:prstGeom prst="rect">
            <a:avLst/>
          </a:prstGeom>
          <a:noFill/>
        </p:spPr>
        <p:txBody>
          <a:bodyPr wrap="square" rtlCol="0">
            <a:spAutoFit/>
          </a:bodyPr>
          <a:lstStyle/>
          <a:p>
            <a:r>
              <a:rPr lang="en-US" dirty="0"/>
              <a:t>KHRGC</a:t>
            </a:r>
          </a:p>
        </p:txBody>
      </p:sp>
      <p:sp>
        <p:nvSpPr>
          <p:cNvPr id="8" name="Arrow: Right 7">
            <a:extLst>
              <a:ext uri="{FF2B5EF4-FFF2-40B4-BE49-F238E27FC236}">
                <a16:creationId xmlns:a16="http://schemas.microsoft.com/office/drawing/2014/main" id="{6D55D3C6-C9C6-4E91-BA92-A699FD8CCE1E}"/>
              </a:ext>
            </a:extLst>
          </p:cNvPr>
          <p:cNvSpPr/>
          <p:nvPr/>
        </p:nvSpPr>
        <p:spPr>
          <a:xfrm>
            <a:off x="6896818" y="563854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B12A3CAC-E694-41D0-BDDD-59AEFDA97084}"/>
              </a:ext>
            </a:extLst>
          </p:cNvPr>
          <p:cNvSpPr txBox="1"/>
          <p:nvPr/>
        </p:nvSpPr>
        <p:spPr>
          <a:xfrm>
            <a:off x="7934502" y="5694021"/>
            <a:ext cx="2082797" cy="307777"/>
          </a:xfrm>
          <a:prstGeom prst="rect">
            <a:avLst/>
          </a:prstGeom>
          <a:noFill/>
        </p:spPr>
        <p:txBody>
          <a:bodyPr wrap="square" rtlCol="0">
            <a:spAutoFit/>
          </a:bodyPr>
          <a:lstStyle/>
          <a:p>
            <a:r>
              <a:rPr lang="en-US" sz="1400" dirty="0"/>
              <a:t>Online Gaming Operator</a:t>
            </a:r>
          </a:p>
        </p:txBody>
      </p:sp>
      <p:sp>
        <p:nvSpPr>
          <p:cNvPr id="10" name="TextBox 9">
            <a:extLst>
              <a:ext uri="{FF2B5EF4-FFF2-40B4-BE49-F238E27FC236}">
                <a16:creationId xmlns:a16="http://schemas.microsoft.com/office/drawing/2014/main" id="{6841A437-F249-4FFF-9305-0F9B3159AD76}"/>
              </a:ext>
            </a:extLst>
          </p:cNvPr>
          <p:cNvSpPr txBox="1"/>
          <p:nvPr/>
        </p:nvSpPr>
        <p:spPr>
          <a:xfrm>
            <a:off x="4423018" y="5362124"/>
            <a:ext cx="1094662" cy="415498"/>
          </a:xfrm>
          <a:prstGeom prst="rect">
            <a:avLst/>
          </a:prstGeom>
          <a:noFill/>
        </p:spPr>
        <p:txBody>
          <a:bodyPr wrap="square" rtlCol="0">
            <a:spAutoFit/>
          </a:bodyPr>
          <a:lstStyle/>
          <a:p>
            <a:r>
              <a:rPr lang="en-US" sz="1050" dirty="0"/>
              <a:t>Compiles &amp; Transmits</a:t>
            </a:r>
          </a:p>
        </p:txBody>
      </p:sp>
      <p:sp>
        <p:nvSpPr>
          <p:cNvPr id="11" name="TextBox 10">
            <a:extLst>
              <a:ext uri="{FF2B5EF4-FFF2-40B4-BE49-F238E27FC236}">
                <a16:creationId xmlns:a16="http://schemas.microsoft.com/office/drawing/2014/main" id="{8643CD72-D5DD-48B0-B6D1-F03D61C0B4AB}"/>
              </a:ext>
            </a:extLst>
          </p:cNvPr>
          <p:cNvSpPr txBox="1"/>
          <p:nvPr/>
        </p:nvSpPr>
        <p:spPr>
          <a:xfrm>
            <a:off x="6837542" y="5381283"/>
            <a:ext cx="1011046" cy="415498"/>
          </a:xfrm>
          <a:prstGeom prst="rect">
            <a:avLst/>
          </a:prstGeom>
          <a:noFill/>
        </p:spPr>
        <p:txBody>
          <a:bodyPr wrap="square" rtlCol="0">
            <a:spAutoFit/>
          </a:bodyPr>
          <a:lstStyle/>
          <a:p>
            <a:r>
              <a:rPr lang="en-US" sz="1050" dirty="0"/>
              <a:t>Disseminates Registry</a:t>
            </a:r>
          </a:p>
        </p:txBody>
      </p:sp>
      <p:sp>
        <p:nvSpPr>
          <p:cNvPr id="6" name="TextBox 5">
            <a:extLst>
              <a:ext uri="{FF2B5EF4-FFF2-40B4-BE49-F238E27FC236}">
                <a16:creationId xmlns:a16="http://schemas.microsoft.com/office/drawing/2014/main" id="{F2BA14C6-5C26-4D95-92FB-BE05F355E250}"/>
              </a:ext>
            </a:extLst>
          </p:cNvPr>
          <p:cNvSpPr txBox="1"/>
          <p:nvPr/>
        </p:nvSpPr>
        <p:spPr>
          <a:xfrm>
            <a:off x="1295401" y="1936377"/>
            <a:ext cx="9228666" cy="353943"/>
          </a:xfrm>
          <a:prstGeom prst="rect">
            <a:avLst/>
          </a:prstGeom>
          <a:noFill/>
        </p:spPr>
        <p:txBody>
          <a:bodyPr wrap="square" rtlCol="0">
            <a:spAutoFit/>
          </a:bodyPr>
          <a:lstStyle/>
          <a:p>
            <a:pPr marL="0" marR="0" lvl="0" indent="0" algn="ctr" defTabSz="457200" rtl="0" eaLnBrk="1" fontAlgn="auto" latinLnBrk="0" hangingPunct="1">
              <a:lnSpc>
                <a:spcPct val="100000"/>
              </a:lnSpc>
              <a:spcBef>
                <a:spcPct val="20000"/>
              </a:spcBef>
              <a:spcAft>
                <a:spcPts val="600"/>
              </a:spcAft>
              <a:buClr>
                <a:srgbClr val="B15E28"/>
              </a:buClr>
              <a:buSzPct val="115000"/>
              <a:buFont typeface="Arial"/>
              <a:buNone/>
              <a:tabLst/>
              <a:defRPr/>
            </a:pPr>
            <a:r>
              <a:rPr kumimoji="0" lang="en-US" sz="1700" b="1" i="0" u="none" strike="noStrike" kern="1200" cap="none" spc="0" normalizeH="0" baseline="0" noProof="0" dirty="0">
                <a:ln>
                  <a:noFill/>
                </a:ln>
                <a:solidFill>
                  <a:prstClr val="black">
                    <a:lumMod val="85000"/>
                    <a:lumOff val="15000"/>
                  </a:prstClr>
                </a:solidFill>
                <a:effectLst/>
                <a:uLnTx/>
                <a:uFillTx/>
                <a:latin typeface="Garamond" panose="02020404030301010803"/>
                <a:ea typeface="+mn-ea"/>
                <a:cs typeface="+mn-cs"/>
              </a:rPr>
              <a:t>Past due child support = No online gaming.</a:t>
            </a:r>
          </a:p>
        </p:txBody>
      </p:sp>
    </p:spTree>
    <p:extLst>
      <p:ext uri="{BB962C8B-B14F-4D97-AF65-F5344CB8AC3E}">
        <p14:creationId xmlns:p14="http://schemas.microsoft.com/office/powerpoint/2010/main" val="490019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0FF35-8D79-4D57-9ABE-62B77E6159BA}"/>
              </a:ext>
            </a:extLst>
          </p:cNvPr>
          <p:cNvSpPr>
            <a:spLocks noGrp="1"/>
          </p:cNvSpPr>
          <p:nvPr>
            <p:ph type="title"/>
          </p:nvPr>
        </p:nvSpPr>
        <p:spPr/>
        <p:txBody>
          <a:bodyPr/>
          <a:lstStyle/>
          <a:p>
            <a:r>
              <a:rPr lang="en-US" dirty="0"/>
              <a:t>Fantasy Contests</a:t>
            </a:r>
          </a:p>
        </p:txBody>
      </p:sp>
      <p:sp>
        <p:nvSpPr>
          <p:cNvPr id="3" name="Content Placeholder 2">
            <a:extLst>
              <a:ext uri="{FF2B5EF4-FFF2-40B4-BE49-F238E27FC236}">
                <a16:creationId xmlns:a16="http://schemas.microsoft.com/office/drawing/2014/main" id="{3B4B03C7-1D53-48E0-ADE1-1DB1D23579A0}"/>
              </a:ext>
            </a:extLst>
          </p:cNvPr>
          <p:cNvSpPr>
            <a:spLocks noGrp="1"/>
          </p:cNvSpPr>
          <p:nvPr>
            <p:ph idx="1"/>
          </p:nvPr>
        </p:nvSpPr>
        <p:spPr/>
        <p:txBody>
          <a:bodyPr>
            <a:normAutofit lnSpcReduction="10000"/>
          </a:bodyPr>
          <a:lstStyle/>
          <a:p>
            <a:r>
              <a:rPr lang="en-US" dirty="0"/>
              <a:t>Authorizes the Corporation to regulate the conduct of Fantasy Contest Operators.</a:t>
            </a:r>
          </a:p>
          <a:p>
            <a:r>
              <a:rPr lang="en-US" dirty="0"/>
              <a:t>Prohibits the Corporation from limiting or restricting lawful fantasy contests solely by labeling them as sports wagering except when warranted by its actual characteristics and consistent with state and federal law.</a:t>
            </a:r>
          </a:p>
          <a:p>
            <a:r>
              <a:rPr lang="en-US" dirty="0"/>
              <a:t>Requires operators to use Geolocation Technology and implement procedures to prevent fraud, abuse, and money laundering.</a:t>
            </a:r>
          </a:p>
          <a:p>
            <a:r>
              <a:rPr lang="en-US" dirty="0"/>
              <a:t>Under HB 904 a fantasy contest participant shall be at least 18 years old.</a:t>
            </a:r>
          </a:p>
          <a:p>
            <a:endParaRPr lang="en-US" dirty="0"/>
          </a:p>
          <a:p>
            <a:endParaRPr lang="en-US" dirty="0"/>
          </a:p>
          <a:p>
            <a:pPr lvl="1"/>
            <a:endParaRPr lang="en-US" dirty="0"/>
          </a:p>
        </p:txBody>
      </p:sp>
    </p:spTree>
    <p:extLst>
      <p:ext uri="{BB962C8B-B14F-4D97-AF65-F5344CB8AC3E}">
        <p14:creationId xmlns:p14="http://schemas.microsoft.com/office/powerpoint/2010/main" val="35044631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6A9C1-E856-4911-9CCB-69537C7BEADE}"/>
              </a:ext>
            </a:extLst>
          </p:cNvPr>
          <p:cNvSpPr>
            <a:spLocks noGrp="1"/>
          </p:cNvSpPr>
          <p:nvPr>
            <p:ph type="title"/>
          </p:nvPr>
        </p:nvSpPr>
        <p:spPr/>
        <p:txBody>
          <a:bodyPr/>
          <a:lstStyle/>
          <a:p>
            <a:r>
              <a:rPr lang="en-US" dirty="0"/>
              <a:t>Fantasy Contests</a:t>
            </a:r>
          </a:p>
        </p:txBody>
      </p:sp>
      <p:sp>
        <p:nvSpPr>
          <p:cNvPr id="3" name="Content Placeholder 2">
            <a:extLst>
              <a:ext uri="{FF2B5EF4-FFF2-40B4-BE49-F238E27FC236}">
                <a16:creationId xmlns:a16="http://schemas.microsoft.com/office/drawing/2014/main" id="{8428B440-B02C-4556-A6DE-A46D76E2CB7E}"/>
              </a:ext>
            </a:extLst>
          </p:cNvPr>
          <p:cNvSpPr>
            <a:spLocks noGrp="1"/>
          </p:cNvSpPr>
          <p:nvPr>
            <p:ph idx="1"/>
          </p:nvPr>
        </p:nvSpPr>
        <p:spPr/>
        <p:txBody>
          <a:bodyPr>
            <a:normAutofit fontScale="92500"/>
          </a:bodyPr>
          <a:lstStyle/>
          <a:p>
            <a:r>
              <a:rPr lang="en-US" sz="2000" dirty="0"/>
              <a:t>Prohibits a person from offering fantasy contests in the Commonwealth unless the person is licensed by the corporation as a fantasy contest service provider.</a:t>
            </a:r>
          </a:p>
          <a:p>
            <a:pPr lvl="1">
              <a:buFont typeface="Arial" panose="020B0604020202020204" pitchFamily="34" charset="0"/>
              <a:buChar char="•"/>
            </a:pPr>
            <a:r>
              <a:rPr lang="en-US" sz="1350" b="1" u="sng" dirty="0"/>
              <a:t>The definition of “fantasy contest” in KRS 230.210 does not include a fantasy contest without a fantasy contest entry fee.</a:t>
            </a:r>
          </a:p>
          <a:p>
            <a:r>
              <a:rPr lang="en-US" sz="2000" dirty="0"/>
              <a:t>Prohibits a license from being issued to a person that has been convicted of:</a:t>
            </a:r>
          </a:p>
          <a:p>
            <a:pPr marL="800100" lvl="1" indent="-342900">
              <a:buFont typeface="+mj-lt"/>
              <a:buAutoNum type="arabicPeriod"/>
            </a:pPr>
            <a:r>
              <a:rPr lang="en-US" sz="1600" dirty="0"/>
              <a:t>A felony; </a:t>
            </a:r>
          </a:p>
          <a:p>
            <a:pPr marL="800100" lvl="1" indent="-342900">
              <a:buFont typeface="+mj-lt"/>
              <a:buAutoNum type="arabicPeriod"/>
            </a:pPr>
            <a:r>
              <a:rPr lang="en-US" sz="1600" dirty="0"/>
              <a:t>A crime involving illegal gaming or gambling; and</a:t>
            </a:r>
          </a:p>
          <a:p>
            <a:pPr marL="800100" lvl="1" indent="-342900">
              <a:buFont typeface="+mj-lt"/>
              <a:buAutoNum type="arabicPeriod"/>
            </a:pPr>
            <a:r>
              <a:rPr lang="en-US" sz="1600" dirty="0"/>
              <a:t>Any crime involving theft or fraud.</a:t>
            </a:r>
          </a:p>
          <a:p>
            <a:r>
              <a:rPr lang="en-US" sz="2000" dirty="0"/>
              <a:t>Prohibits a fantasy contest operator from paying any price or award to a person who is on the self-exclusion list.</a:t>
            </a:r>
          </a:p>
          <a:p>
            <a:pPr marL="457200" lvl="1" indent="0">
              <a:buNone/>
            </a:pPr>
            <a:endParaRPr lang="en-US" sz="1600" dirty="0"/>
          </a:p>
        </p:txBody>
      </p:sp>
      <p:sp>
        <p:nvSpPr>
          <p:cNvPr id="4" name="TextBox 3">
            <a:extLst>
              <a:ext uri="{FF2B5EF4-FFF2-40B4-BE49-F238E27FC236}">
                <a16:creationId xmlns:a16="http://schemas.microsoft.com/office/drawing/2014/main" id="{65AE6182-868B-42CA-8F1D-157595D28FC2}"/>
              </a:ext>
            </a:extLst>
          </p:cNvPr>
          <p:cNvSpPr txBox="1"/>
          <p:nvPr/>
        </p:nvSpPr>
        <p:spPr>
          <a:xfrm>
            <a:off x="4953000" y="2101333"/>
            <a:ext cx="2099733" cy="430887"/>
          </a:xfrm>
          <a:prstGeom prst="rect">
            <a:avLst/>
          </a:prstGeom>
          <a:noFill/>
        </p:spPr>
        <p:txBody>
          <a:bodyPr wrap="square" rtlCol="0">
            <a:spAutoFit/>
          </a:bodyPr>
          <a:lstStyle/>
          <a:p>
            <a:pPr algn="ctr"/>
            <a:r>
              <a:rPr lang="en-US" sz="2200" dirty="0">
                <a:solidFill>
                  <a:schemeClr val="accent1"/>
                </a:solidFill>
              </a:rPr>
              <a:t>Prohibitions</a:t>
            </a:r>
          </a:p>
        </p:txBody>
      </p:sp>
    </p:spTree>
    <p:extLst>
      <p:ext uri="{BB962C8B-B14F-4D97-AF65-F5344CB8AC3E}">
        <p14:creationId xmlns:p14="http://schemas.microsoft.com/office/powerpoint/2010/main" val="3862056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D43F5D-3EE2-46A0-B00D-CA9E0FFCFDB2}"/>
              </a:ext>
            </a:extLst>
          </p:cNvPr>
          <p:cNvSpPr>
            <a:spLocks noGrp="1"/>
          </p:cNvSpPr>
          <p:nvPr>
            <p:ph type="title"/>
          </p:nvPr>
        </p:nvSpPr>
        <p:spPr>
          <a:xfrm>
            <a:off x="1295400" y="982663"/>
            <a:ext cx="9601200" cy="576263"/>
          </a:xfrm>
        </p:spPr>
        <p:txBody>
          <a:bodyPr>
            <a:normAutofit fontScale="90000"/>
          </a:bodyPr>
          <a:lstStyle/>
          <a:p>
            <a:r>
              <a:rPr lang="en-US" dirty="0"/>
              <a:t>Fantasy Contests</a:t>
            </a:r>
          </a:p>
        </p:txBody>
      </p:sp>
      <p:sp>
        <p:nvSpPr>
          <p:cNvPr id="5" name="Text Placeholder 4">
            <a:extLst>
              <a:ext uri="{FF2B5EF4-FFF2-40B4-BE49-F238E27FC236}">
                <a16:creationId xmlns:a16="http://schemas.microsoft.com/office/drawing/2014/main" id="{297C1871-FD87-4485-891B-67839F658B3F}"/>
              </a:ext>
            </a:extLst>
          </p:cNvPr>
          <p:cNvSpPr>
            <a:spLocks noGrp="1"/>
          </p:cNvSpPr>
          <p:nvPr>
            <p:ph type="body" idx="1"/>
          </p:nvPr>
        </p:nvSpPr>
        <p:spPr>
          <a:xfrm>
            <a:off x="1377950" y="1820863"/>
            <a:ext cx="4718050" cy="576262"/>
          </a:xfrm>
        </p:spPr>
        <p:txBody>
          <a:bodyPr/>
          <a:lstStyle/>
          <a:p>
            <a:r>
              <a:rPr lang="en-US" dirty="0"/>
              <a:t>Prohibited participant 			vs.</a:t>
            </a:r>
          </a:p>
        </p:txBody>
      </p:sp>
      <p:sp>
        <p:nvSpPr>
          <p:cNvPr id="6" name="Content Placeholder 5">
            <a:extLst>
              <a:ext uri="{FF2B5EF4-FFF2-40B4-BE49-F238E27FC236}">
                <a16:creationId xmlns:a16="http://schemas.microsoft.com/office/drawing/2014/main" id="{1ABA7F00-F24B-4149-AD56-0197F638FCBF}"/>
              </a:ext>
            </a:extLst>
          </p:cNvPr>
          <p:cNvSpPr>
            <a:spLocks noGrp="1"/>
          </p:cNvSpPr>
          <p:nvPr>
            <p:ph sz="half" idx="2"/>
          </p:nvPr>
        </p:nvSpPr>
        <p:spPr>
          <a:xfrm>
            <a:off x="1295400" y="2523067"/>
            <a:ext cx="4718050" cy="3479800"/>
          </a:xfrm>
        </p:spPr>
        <p:txBody>
          <a:bodyPr>
            <a:normAutofit fontScale="25000" lnSpcReduction="20000"/>
          </a:bodyPr>
          <a:lstStyle/>
          <a:p>
            <a:pPr marL="457200" indent="-457200">
              <a:buFont typeface="+mj-lt"/>
              <a:buAutoNum type="arabicPeriod"/>
            </a:pPr>
            <a:r>
              <a:rPr lang="en-US" sz="6400" dirty="0"/>
              <a:t>A person who has self-excluded under Section 11 of this Act;</a:t>
            </a:r>
          </a:p>
          <a:p>
            <a:pPr marL="457200" indent="-457200">
              <a:buFont typeface="+mj-lt"/>
              <a:buAutoNum type="arabicPeriod"/>
            </a:pPr>
            <a:r>
              <a:rPr lang="en-US" sz="6400" dirty="0"/>
              <a:t>An athlete, coach, referee or other officiant, trainer, team staff, or other active participant in the sporting event or competition when the fantasy contest entry includes athlete selections from a sporting event overseen by the same governing body which oversees the athlete, coach, referee or other officiant, trainer, or team staff in question;</a:t>
            </a:r>
          </a:p>
          <a:p>
            <a:pPr marL="457200" indent="-457200">
              <a:buFont typeface="+mj-lt"/>
              <a:buAutoNum type="arabicPeriod"/>
            </a:pPr>
            <a:r>
              <a:rPr lang="en-US" sz="6400" dirty="0"/>
              <a:t>Any individual participating in a fantasy contest on behalf of another;</a:t>
            </a:r>
          </a:p>
          <a:p>
            <a:pPr marL="457200" indent="-457200">
              <a:buFont typeface="+mj-lt"/>
              <a:buAutoNum type="arabicPeriod"/>
            </a:pPr>
            <a:r>
              <a:rPr lang="en-US" sz="6400" dirty="0"/>
              <a:t>Any restricted participant participating in violation of their restrictions; or</a:t>
            </a:r>
          </a:p>
          <a:p>
            <a:pPr marL="457200" indent="-457200">
              <a:buFont typeface="+mj-lt"/>
              <a:buAutoNum type="arabicPeriod"/>
            </a:pPr>
            <a:r>
              <a:rPr lang="en-US" sz="6400" dirty="0"/>
              <a:t>Any voluntarily or involuntarily excluded person;</a:t>
            </a:r>
          </a:p>
          <a:p>
            <a:pPr lvl="1"/>
            <a:endParaRPr lang="en-US" dirty="0"/>
          </a:p>
        </p:txBody>
      </p:sp>
      <p:sp>
        <p:nvSpPr>
          <p:cNvPr id="7" name="Text Placeholder 6">
            <a:extLst>
              <a:ext uri="{FF2B5EF4-FFF2-40B4-BE49-F238E27FC236}">
                <a16:creationId xmlns:a16="http://schemas.microsoft.com/office/drawing/2014/main" id="{A535DA32-0841-48F8-97E5-CFDA73285271}"/>
              </a:ext>
            </a:extLst>
          </p:cNvPr>
          <p:cNvSpPr>
            <a:spLocks noGrp="1"/>
          </p:cNvSpPr>
          <p:nvPr>
            <p:ph type="body" sz="quarter" idx="3"/>
          </p:nvPr>
        </p:nvSpPr>
        <p:spPr>
          <a:xfrm>
            <a:off x="6178550" y="1820863"/>
            <a:ext cx="4718050" cy="576262"/>
          </a:xfrm>
        </p:spPr>
        <p:txBody>
          <a:bodyPr/>
          <a:lstStyle/>
          <a:p>
            <a:r>
              <a:rPr lang="en-US" dirty="0"/>
              <a:t>Restricted participant</a:t>
            </a:r>
          </a:p>
        </p:txBody>
      </p:sp>
      <p:sp>
        <p:nvSpPr>
          <p:cNvPr id="8" name="Content Placeholder 7">
            <a:extLst>
              <a:ext uri="{FF2B5EF4-FFF2-40B4-BE49-F238E27FC236}">
                <a16:creationId xmlns:a16="http://schemas.microsoft.com/office/drawing/2014/main" id="{1832B1DF-AAFE-46F6-92AB-BF5CE7EE7614}"/>
              </a:ext>
            </a:extLst>
          </p:cNvPr>
          <p:cNvSpPr>
            <a:spLocks noGrp="1"/>
          </p:cNvSpPr>
          <p:nvPr>
            <p:ph sz="quarter" idx="4"/>
          </p:nvPr>
        </p:nvSpPr>
        <p:spPr>
          <a:xfrm>
            <a:off x="6178550" y="2408767"/>
            <a:ext cx="4718050" cy="3708400"/>
          </a:xfrm>
        </p:spPr>
        <p:txBody>
          <a:bodyPr>
            <a:normAutofit fontScale="25000" lnSpcReduction="20000"/>
          </a:bodyPr>
          <a:lstStyle/>
          <a:p>
            <a:pPr marL="457200" indent="-457200">
              <a:buFont typeface="+mj-lt"/>
              <a:buAutoNum type="arabicPeriod"/>
            </a:pPr>
            <a:r>
              <a:rPr lang="en-US" sz="4200" dirty="0"/>
              <a:t>Means an individual that is restricted from participating in fantasy contests:</a:t>
            </a:r>
          </a:p>
          <a:p>
            <a:pPr marL="1200150" lvl="1" indent="-742950">
              <a:buFont typeface="+mj-lt"/>
              <a:buAutoNum type="alphaLcParenR"/>
            </a:pPr>
            <a:r>
              <a:rPr lang="en-US" sz="4200" dirty="0"/>
              <a:t>Where the individual's profession or relationship gives the individual access to nonpublic information that could affect the outcome of a fantasy contest; or</a:t>
            </a:r>
          </a:p>
          <a:p>
            <a:pPr marL="1200150" lvl="1" indent="-742950">
              <a:buFont typeface="+mj-lt"/>
              <a:buAutoNum type="alphaLcParenR"/>
            </a:pPr>
            <a:r>
              <a:rPr lang="en-US" sz="4200" dirty="0"/>
              <a:t>For any reason the individual may have access to nonpublic information that could affect the outcome of a fantasy contest;</a:t>
            </a:r>
          </a:p>
          <a:p>
            <a:pPr marL="457200" indent="-457200">
              <a:buFont typeface="+mj-lt"/>
              <a:buAutoNum type="arabicPeriod"/>
            </a:pPr>
            <a:r>
              <a:rPr lang="en-US" sz="4200" dirty="0"/>
              <a:t>Includes the following professions or relationships:</a:t>
            </a:r>
          </a:p>
          <a:p>
            <a:pPr marL="1200150" lvl="1" indent="-742950">
              <a:buFont typeface="+mj-lt"/>
              <a:buAutoNum type="alphaLcParenR"/>
            </a:pPr>
            <a:r>
              <a:rPr lang="en-US" sz="4200" dirty="0"/>
              <a:t>Players; </a:t>
            </a:r>
          </a:p>
          <a:p>
            <a:pPr marL="1200150" lvl="1" indent="-742950">
              <a:buFont typeface="+mj-lt"/>
              <a:buAutoNum type="alphaLcParenR"/>
            </a:pPr>
            <a:r>
              <a:rPr lang="en-US" sz="4200" dirty="0"/>
              <a:t>Coaches;</a:t>
            </a:r>
          </a:p>
          <a:p>
            <a:pPr marL="1200150" lvl="1" indent="-742950">
              <a:buFont typeface="+mj-lt"/>
              <a:buAutoNum type="alphaLcParenR"/>
            </a:pPr>
            <a:r>
              <a:rPr lang="en-US" sz="4200" dirty="0"/>
              <a:t>Referees, umpires, judges, or other officiants involved in enforcing the rules of the game; </a:t>
            </a:r>
          </a:p>
          <a:p>
            <a:pPr marL="1200150" lvl="1" indent="-742950">
              <a:buFont typeface="+mj-lt"/>
              <a:buAutoNum type="alphaLcParenR"/>
            </a:pPr>
            <a:r>
              <a:rPr lang="en-US" sz="4200" dirty="0"/>
              <a:t>Spouses and close family members of persons included in subparagraphs 1. to 3. of this paragraph; and</a:t>
            </a:r>
          </a:p>
          <a:p>
            <a:pPr marL="1200150" lvl="1" indent="-742950">
              <a:buFont typeface="+mj-lt"/>
              <a:buAutoNum type="alphaLcParenR"/>
            </a:pPr>
            <a:r>
              <a:rPr lang="en-US" sz="4200" dirty="0"/>
              <a:t>Owners or shareholders of more than five percent (5%) interest in professional sports teams who might have influence over players and coaches through the ability to hire or fire; and</a:t>
            </a:r>
          </a:p>
          <a:p>
            <a:pPr marL="457200" indent="-457200">
              <a:buFont typeface="+mj-lt"/>
              <a:buAutoNum type="arabicPeriod"/>
            </a:pPr>
            <a:r>
              <a:rPr lang="en-US" sz="4200" dirty="0"/>
              <a:t>Also includes any other persons identified by the corporation as restricted participants;</a:t>
            </a:r>
          </a:p>
          <a:p>
            <a:endParaRPr lang="en-US" dirty="0"/>
          </a:p>
        </p:txBody>
      </p:sp>
    </p:spTree>
    <p:extLst>
      <p:ext uri="{BB962C8B-B14F-4D97-AF65-F5344CB8AC3E}">
        <p14:creationId xmlns:p14="http://schemas.microsoft.com/office/powerpoint/2010/main" val="1302648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C32021A5-262A-4B49-9228-C24512E9EBD5}"/>
              </a:ext>
            </a:extLst>
          </p:cNvPr>
          <p:cNvSpPr>
            <a:spLocks noGrp="1"/>
          </p:cNvSpPr>
          <p:nvPr>
            <p:ph type="title"/>
          </p:nvPr>
        </p:nvSpPr>
        <p:spPr>
          <a:xfrm>
            <a:off x="1295402" y="982132"/>
            <a:ext cx="9601196" cy="1032935"/>
          </a:xfrm>
        </p:spPr>
        <p:txBody>
          <a:bodyPr/>
          <a:lstStyle/>
          <a:p>
            <a:r>
              <a:rPr lang="en-US" dirty="0"/>
              <a:t>Fantasy Contests</a:t>
            </a:r>
          </a:p>
        </p:txBody>
      </p:sp>
      <p:sp>
        <p:nvSpPr>
          <p:cNvPr id="14" name="Content Placeholder 13">
            <a:extLst>
              <a:ext uri="{FF2B5EF4-FFF2-40B4-BE49-F238E27FC236}">
                <a16:creationId xmlns:a16="http://schemas.microsoft.com/office/drawing/2014/main" id="{69368940-C8E9-4C42-8988-BC943AC034EA}"/>
              </a:ext>
            </a:extLst>
          </p:cNvPr>
          <p:cNvSpPr>
            <a:spLocks noGrp="1"/>
          </p:cNvSpPr>
          <p:nvPr>
            <p:ph idx="1"/>
          </p:nvPr>
        </p:nvSpPr>
        <p:spPr/>
        <p:txBody>
          <a:bodyPr>
            <a:normAutofit/>
          </a:bodyPr>
          <a:lstStyle/>
          <a:p>
            <a:r>
              <a:rPr lang="en-US" sz="2200" dirty="0"/>
              <a:t>Allows a restricted participant to participate in fantasy contests that are outside the scope of the individual’s profession, relationship, or reason for which the individual has access to nonpublic information.</a:t>
            </a:r>
          </a:p>
          <a:p>
            <a:r>
              <a:rPr lang="en-US" sz="2200" dirty="0"/>
              <a:t>A person is guilty of tampering with the outcome of a fantasy contest when the person interacts with a player, coach, referee or other officiants, or other restricted participant with the intent to persuade the restricted participant to act in a way that would: </a:t>
            </a:r>
          </a:p>
          <a:p>
            <a:pPr marL="914400" lvl="1" indent="-457200">
              <a:buFont typeface="+mj-lt"/>
              <a:buAutoNum type="arabicPeriod"/>
            </a:pPr>
            <a:r>
              <a:rPr lang="en-US" sz="1400" dirty="0"/>
              <a:t>Alter the outcome of the real-life sporting event related to the fantasy contest; or</a:t>
            </a:r>
          </a:p>
          <a:p>
            <a:pPr marL="914400" lvl="1" indent="-457200">
              <a:buFont typeface="+mj-lt"/>
              <a:buAutoNum type="arabicPeriod"/>
            </a:pPr>
            <a:r>
              <a:rPr lang="en-US" sz="1400" dirty="0"/>
              <a:t>Alter actions within the real-life sporting event upon which people might rely on for scoring points in a fantasy contest.</a:t>
            </a:r>
          </a:p>
        </p:txBody>
      </p:sp>
      <p:sp>
        <p:nvSpPr>
          <p:cNvPr id="13" name="Text Placeholder 12">
            <a:extLst>
              <a:ext uri="{FF2B5EF4-FFF2-40B4-BE49-F238E27FC236}">
                <a16:creationId xmlns:a16="http://schemas.microsoft.com/office/drawing/2014/main" id="{957FACAC-F7BE-469B-BB5B-2399E6FADB90}"/>
              </a:ext>
            </a:extLst>
          </p:cNvPr>
          <p:cNvSpPr>
            <a:spLocks noGrp="1"/>
          </p:cNvSpPr>
          <p:nvPr>
            <p:ph type="body" sz="quarter" idx="4294967295"/>
          </p:nvPr>
        </p:nvSpPr>
        <p:spPr>
          <a:xfrm>
            <a:off x="3736974" y="2082799"/>
            <a:ext cx="4718050" cy="406399"/>
          </a:xfrm>
        </p:spPr>
        <p:txBody>
          <a:bodyPr>
            <a:normAutofit fontScale="92500" lnSpcReduction="10000"/>
          </a:bodyPr>
          <a:lstStyle/>
          <a:p>
            <a:pPr marL="0" indent="0" algn="ctr">
              <a:buNone/>
            </a:pPr>
            <a:r>
              <a:rPr lang="en-US" dirty="0">
                <a:solidFill>
                  <a:schemeClr val="accent1"/>
                </a:solidFill>
              </a:rPr>
              <a:t>Restricted Participants</a:t>
            </a:r>
          </a:p>
        </p:txBody>
      </p:sp>
    </p:spTree>
    <p:extLst>
      <p:ext uri="{BB962C8B-B14F-4D97-AF65-F5344CB8AC3E}">
        <p14:creationId xmlns:p14="http://schemas.microsoft.com/office/powerpoint/2010/main" val="4016699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13B18-6D0A-40EC-9EC2-7D838E20DAA4}"/>
              </a:ext>
            </a:extLst>
          </p:cNvPr>
          <p:cNvSpPr>
            <a:spLocks noGrp="1"/>
          </p:cNvSpPr>
          <p:nvPr>
            <p:ph type="title"/>
          </p:nvPr>
        </p:nvSpPr>
        <p:spPr>
          <a:xfrm>
            <a:off x="1295402" y="982132"/>
            <a:ext cx="9601196" cy="863601"/>
          </a:xfrm>
        </p:spPr>
        <p:txBody>
          <a:bodyPr>
            <a:normAutofit/>
          </a:bodyPr>
          <a:lstStyle/>
          <a:p>
            <a:r>
              <a:rPr lang="en-US" dirty="0"/>
              <a:t>Fantasy Contests</a:t>
            </a:r>
            <a:endParaRPr lang="en-US" sz="2700" dirty="0">
              <a:solidFill>
                <a:schemeClr val="accent1"/>
              </a:solidFill>
            </a:endParaRPr>
          </a:p>
        </p:txBody>
      </p:sp>
      <p:sp>
        <p:nvSpPr>
          <p:cNvPr id="3" name="Content Placeholder 2">
            <a:extLst>
              <a:ext uri="{FF2B5EF4-FFF2-40B4-BE49-F238E27FC236}">
                <a16:creationId xmlns:a16="http://schemas.microsoft.com/office/drawing/2014/main" id="{FD2E70DF-4DEC-4C56-B366-8956BD5FAC7A}"/>
              </a:ext>
            </a:extLst>
          </p:cNvPr>
          <p:cNvSpPr>
            <a:spLocks noGrp="1"/>
          </p:cNvSpPr>
          <p:nvPr>
            <p:ph idx="1"/>
          </p:nvPr>
        </p:nvSpPr>
        <p:spPr/>
        <p:txBody>
          <a:bodyPr>
            <a:normAutofit fontScale="92500"/>
          </a:bodyPr>
          <a:lstStyle/>
          <a:p>
            <a:r>
              <a:rPr lang="en-US" dirty="0"/>
              <a:t>Establishes 3 separate initial license fees for a fantasy contest service provider that is currently licensed as a sports wagering service provider, not currently licensed, and that has less than $50,000 a year in adjusted gross fantasy contest receipts.</a:t>
            </a:r>
          </a:p>
          <a:p>
            <a:r>
              <a:rPr lang="en-US" dirty="0"/>
              <a:t>Allows a fantasy contest service provider that was offering contests in KY prior to the effective date of this Act to continue offering contests until the application has been approved or denied if submitted within 90 days of regulations being promulgated by the corporation.</a:t>
            </a:r>
          </a:p>
          <a:p>
            <a:r>
              <a:rPr lang="en-US" dirty="0"/>
              <a:t>Licenses remain in effect for 1 year.</a:t>
            </a:r>
          </a:p>
        </p:txBody>
      </p:sp>
      <p:sp>
        <p:nvSpPr>
          <p:cNvPr id="4" name="TextBox 3">
            <a:extLst>
              <a:ext uri="{FF2B5EF4-FFF2-40B4-BE49-F238E27FC236}">
                <a16:creationId xmlns:a16="http://schemas.microsoft.com/office/drawing/2014/main" id="{A4232C00-D5A5-4D9A-A174-B861AA9AF216}"/>
              </a:ext>
            </a:extLst>
          </p:cNvPr>
          <p:cNvSpPr txBox="1"/>
          <p:nvPr/>
        </p:nvSpPr>
        <p:spPr>
          <a:xfrm>
            <a:off x="4927600" y="2016666"/>
            <a:ext cx="2142066" cy="430887"/>
          </a:xfrm>
          <a:prstGeom prst="rect">
            <a:avLst/>
          </a:prstGeom>
          <a:noFill/>
        </p:spPr>
        <p:txBody>
          <a:bodyPr wrap="square" rtlCol="0">
            <a:spAutoFit/>
          </a:bodyPr>
          <a:lstStyle/>
          <a:p>
            <a:pPr algn="ctr"/>
            <a:r>
              <a:rPr lang="en-US" sz="2200" dirty="0">
                <a:solidFill>
                  <a:schemeClr val="accent1"/>
                </a:solidFill>
              </a:rPr>
              <a:t>Licensure</a:t>
            </a:r>
          </a:p>
        </p:txBody>
      </p:sp>
    </p:spTree>
    <p:extLst>
      <p:ext uri="{BB962C8B-B14F-4D97-AF65-F5344CB8AC3E}">
        <p14:creationId xmlns:p14="http://schemas.microsoft.com/office/powerpoint/2010/main" val="211688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95FF01B-1A10-40B2-8632-BDDDD4B5EC5F}"/>
              </a:ext>
            </a:extLst>
          </p:cNvPr>
          <p:cNvSpPr txBox="1"/>
          <p:nvPr/>
        </p:nvSpPr>
        <p:spPr>
          <a:xfrm>
            <a:off x="1075764" y="1398494"/>
            <a:ext cx="10192871" cy="923330"/>
          </a:xfrm>
          <a:prstGeom prst="rect">
            <a:avLst/>
          </a:prstGeom>
          <a:noFill/>
        </p:spPr>
        <p:txBody>
          <a:bodyPr wrap="square" rtlCol="0">
            <a:spAutoFit/>
          </a:bodyPr>
          <a:lstStyle/>
          <a:p>
            <a:pPr marL="342900" indent="-342900">
              <a:buFont typeface="+mj-lt"/>
              <a:buAutoNum type="arabicPeriod"/>
            </a:pPr>
            <a:r>
              <a:rPr lang="en-US" dirty="0"/>
              <a:t>For a fantasy contest service provider that is </a:t>
            </a:r>
            <a:r>
              <a:rPr lang="en-US" b="1" u="sng" dirty="0"/>
              <a:t>currently licensed</a:t>
            </a:r>
            <a:r>
              <a:rPr lang="en-US" b="1" dirty="0"/>
              <a:t> </a:t>
            </a:r>
            <a:r>
              <a:rPr lang="en-US" dirty="0"/>
              <a:t>as a sports wagering service provider in KY:</a:t>
            </a:r>
          </a:p>
          <a:p>
            <a:endParaRPr lang="en-US" dirty="0"/>
          </a:p>
          <a:p>
            <a:r>
              <a:rPr lang="en-US" dirty="0"/>
              <a:t>	</a:t>
            </a:r>
            <a:r>
              <a:rPr lang="en-US" b="1" dirty="0"/>
              <a:t>Initial Fee: </a:t>
            </a:r>
            <a:r>
              <a:rPr lang="en-US" dirty="0"/>
              <a:t>$7,500 		</a:t>
            </a:r>
            <a:r>
              <a:rPr lang="en-US" b="1" dirty="0"/>
              <a:t>Annual Renewal Fee: </a:t>
            </a:r>
            <a:r>
              <a:rPr lang="en-US" dirty="0"/>
              <a:t>$5,000</a:t>
            </a:r>
          </a:p>
        </p:txBody>
      </p:sp>
      <p:sp>
        <p:nvSpPr>
          <p:cNvPr id="9" name="TextBox 8">
            <a:extLst>
              <a:ext uri="{FF2B5EF4-FFF2-40B4-BE49-F238E27FC236}">
                <a16:creationId xmlns:a16="http://schemas.microsoft.com/office/drawing/2014/main" id="{5E462997-D2BD-4ECA-A215-1F02FD6D3FE8}"/>
              </a:ext>
            </a:extLst>
          </p:cNvPr>
          <p:cNvSpPr txBox="1"/>
          <p:nvPr/>
        </p:nvSpPr>
        <p:spPr>
          <a:xfrm>
            <a:off x="1075763" y="2563906"/>
            <a:ext cx="10372165" cy="1200329"/>
          </a:xfrm>
          <a:prstGeom prst="rect">
            <a:avLst/>
          </a:prstGeom>
          <a:noFill/>
        </p:spPr>
        <p:txBody>
          <a:bodyPr wrap="square" rtlCol="0">
            <a:spAutoFit/>
          </a:bodyPr>
          <a:lstStyle/>
          <a:p>
            <a:pPr marL="342900" indent="-342900">
              <a:buFont typeface="+mj-lt"/>
              <a:buAutoNum type="arabicPeriod" startAt="2"/>
            </a:pPr>
            <a:r>
              <a:rPr lang="en-US" dirty="0"/>
              <a:t>For a fantasy contest service provider that is</a:t>
            </a:r>
            <a:r>
              <a:rPr lang="en-US" b="1" dirty="0"/>
              <a:t> </a:t>
            </a:r>
            <a:r>
              <a:rPr lang="en-US" b="1" u="sng" dirty="0"/>
              <a:t>NOT</a:t>
            </a:r>
            <a:r>
              <a:rPr lang="en-US" b="1" dirty="0"/>
              <a:t> </a:t>
            </a:r>
            <a:r>
              <a:rPr lang="en-US" dirty="0"/>
              <a:t>currently licensed as a sports wagering service provider in KY:</a:t>
            </a:r>
          </a:p>
          <a:p>
            <a:endParaRPr lang="en-US" dirty="0"/>
          </a:p>
          <a:p>
            <a:r>
              <a:rPr lang="en-US" dirty="0"/>
              <a:t>	</a:t>
            </a:r>
            <a:r>
              <a:rPr lang="en-US" b="1" dirty="0"/>
              <a:t>Initial Fee: </a:t>
            </a:r>
            <a:r>
              <a:rPr lang="en-US" dirty="0"/>
              <a:t>$15,000		</a:t>
            </a:r>
            <a:r>
              <a:rPr lang="en-US" b="1" dirty="0"/>
              <a:t>Annual Renewal Fee: </a:t>
            </a:r>
            <a:r>
              <a:rPr lang="en-US" dirty="0"/>
              <a:t>$10,000</a:t>
            </a:r>
          </a:p>
        </p:txBody>
      </p:sp>
      <p:sp>
        <p:nvSpPr>
          <p:cNvPr id="10" name="TextBox 9">
            <a:extLst>
              <a:ext uri="{FF2B5EF4-FFF2-40B4-BE49-F238E27FC236}">
                <a16:creationId xmlns:a16="http://schemas.microsoft.com/office/drawing/2014/main" id="{E0252BC4-2363-4B0C-B2DB-A4C0933DC440}"/>
              </a:ext>
            </a:extLst>
          </p:cNvPr>
          <p:cNvSpPr txBox="1"/>
          <p:nvPr/>
        </p:nvSpPr>
        <p:spPr>
          <a:xfrm>
            <a:off x="1075764" y="3935505"/>
            <a:ext cx="10273554" cy="1938992"/>
          </a:xfrm>
          <a:prstGeom prst="rect">
            <a:avLst/>
          </a:prstGeom>
          <a:noFill/>
        </p:spPr>
        <p:txBody>
          <a:bodyPr wrap="square" rtlCol="0">
            <a:spAutoFit/>
          </a:bodyPr>
          <a:lstStyle/>
          <a:p>
            <a:pPr marL="342900" indent="-342900">
              <a:buFont typeface="+mj-lt"/>
              <a:buAutoNum type="arabicPeriod" startAt="3"/>
            </a:pPr>
            <a:r>
              <a:rPr lang="en-US" dirty="0"/>
              <a:t>For a fantasy contest service provider that has </a:t>
            </a:r>
            <a:r>
              <a:rPr lang="en-US" b="1" u="sng" dirty="0"/>
              <a:t>less than $50,000 a year</a:t>
            </a:r>
            <a:r>
              <a:rPr lang="en-US" b="1" dirty="0"/>
              <a:t> </a:t>
            </a:r>
            <a:r>
              <a:rPr lang="en-US" dirty="0"/>
              <a:t>in adjusted gross fantasy contest receipts:</a:t>
            </a:r>
          </a:p>
          <a:p>
            <a:endParaRPr lang="en-US" dirty="0"/>
          </a:p>
          <a:p>
            <a:r>
              <a:rPr lang="en-US" dirty="0"/>
              <a:t>	</a:t>
            </a:r>
            <a:r>
              <a:rPr lang="en-US" b="1" dirty="0"/>
              <a:t>Initial Fee: </a:t>
            </a:r>
            <a:r>
              <a:rPr lang="en-US" dirty="0"/>
              <a:t>$5,000		</a:t>
            </a:r>
            <a:r>
              <a:rPr lang="en-US" b="1" dirty="0"/>
              <a:t>Annual Renewal Fee: </a:t>
            </a:r>
            <a:r>
              <a:rPr lang="en-US" dirty="0"/>
              <a:t>$1,000</a:t>
            </a:r>
          </a:p>
          <a:p>
            <a:endParaRPr lang="en-US" sz="1600" dirty="0"/>
          </a:p>
          <a:p>
            <a:r>
              <a:rPr lang="en-US" sz="1600" dirty="0"/>
              <a:t>*If a fantasy contest service provider exceeds the $50,000 threshold any year the provider shall pay the difference between the above applicable initial license fee and the previously paid initial license fee.</a:t>
            </a:r>
          </a:p>
        </p:txBody>
      </p:sp>
      <p:sp>
        <p:nvSpPr>
          <p:cNvPr id="11" name="TextBox 10">
            <a:extLst>
              <a:ext uri="{FF2B5EF4-FFF2-40B4-BE49-F238E27FC236}">
                <a16:creationId xmlns:a16="http://schemas.microsoft.com/office/drawing/2014/main" id="{D229B18C-723C-489C-A884-65AB956ED841}"/>
              </a:ext>
            </a:extLst>
          </p:cNvPr>
          <p:cNvSpPr txBox="1"/>
          <p:nvPr/>
        </p:nvSpPr>
        <p:spPr>
          <a:xfrm>
            <a:off x="2989729" y="833718"/>
            <a:ext cx="6212541" cy="523220"/>
          </a:xfrm>
          <a:prstGeom prst="rect">
            <a:avLst/>
          </a:prstGeom>
          <a:noFill/>
        </p:spPr>
        <p:txBody>
          <a:bodyPr wrap="square" rtlCol="0">
            <a:spAutoFit/>
          </a:bodyPr>
          <a:lstStyle/>
          <a:p>
            <a:pPr algn="ctr"/>
            <a:r>
              <a:rPr lang="en-US" sz="2800" dirty="0">
                <a:solidFill>
                  <a:schemeClr val="accent1"/>
                </a:solidFill>
              </a:rPr>
              <a:t>Fantasy Contest Licensure Fees</a:t>
            </a:r>
          </a:p>
        </p:txBody>
      </p:sp>
    </p:spTree>
    <p:extLst>
      <p:ext uri="{BB962C8B-B14F-4D97-AF65-F5344CB8AC3E}">
        <p14:creationId xmlns:p14="http://schemas.microsoft.com/office/powerpoint/2010/main" val="330878747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B15E28"/>
      </a:accent1>
      <a:accent2>
        <a:srgbClr val="B13228"/>
      </a:accent2>
      <a:accent3>
        <a:srgbClr val="8B7B56"/>
      </a:accent3>
      <a:accent4>
        <a:srgbClr val="E09C41"/>
      </a:accent4>
      <a:accent5>
        <a:srgbClr val="9EAE51"/>
      </a:accent5>
      <a:accent6>
        <a:srgbClr val="6E7355"/>
      </a:accent6>
      <a:hlink>
        <a:srgbClr val="D37A21"/>
      </a:hlink>
      <a:folHlink>
        <a:srgbClr val="CA8F55"/>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039A4B3-0617-4CFC-B614-27363ECC28A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2891</TotalTime>
  <Words>2907</Words>
  <Application>Microsoft Office PowerPoint</Application>
  <PresentationFormat>Widescreen</PresentationFormat>
  <Paragraphs>215</Paragraphs>
  <Slides>25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Garamond</vt:lpstr>
      <vt:lpstr>Segoe UI</vt:lpstr>
      <vt:lpstr>Organic</vt:lpstr>
      <vt:lpstr>KY Gaming Law:  A new landscape after HB 904</vt:lpstr>
      <vt:lpstr>HB 904: Wagering Consumer Protection Act Effective July 15, 2026</vt:lpstr>
      <vt:lpstr>Child Support Arrearage</vt:lpstr>
      <vt:lpstr>Fantasy Contests</vt:lpstr>
      <vt:lpstr>Fantasy Contests</vt:lpstr>
      <vt:lpstr>Fantasy Contests</vt:lpstr>
      <vt:lpstr>Fantasy Contests</vt:lpstr>
      <vt:lpstr>Fantasy Contests</vt:lpstr>
      <vt:lpstr>PowerPoint Presentation</vt:lpstr>
      <vt:lpstr>Fixed-odds Wagering</vt:lpstr>
      <vt:lpstr>Fixed-odds Wagering</vt:lpstr>
      <vt:lpstr>Sports Wagering &amp; Fixed-odds Wagering</vt:lpstr>
      <vt:lpstr>Prediction Markets &amp; Licensing</vt:lpstr>
      <vt:lpstr>Prediction Markets</vt:lpstr>
      <vt:lpstr>Horse Racing</vt:lpstr>
      <vt:lpstr>Horse Racing</vt:lpstr>
      <vt:lpstr>Horse Racing</vt:lpstr>
      <vt:lpstr>Charitable Gaming</vt:lpstr>
      <vt:lpstr>Charitable Gaming</vt:lpstr>
      <vt:lpstr>Charitable Gaming</vt:lpstr>
      <vt:lpstr>Charitable Gaming</vt:lpstr>
      <vt:lpstr>Charitable Gaming</vt:lpstr>
      <vt:lpstr>Charitable Gaming</vt:lpstr>
      <vt:lpstr>Charitable Gaming</vt:lpstr>
      <vt:lpstr>Charitable Gaming</vt:lpstr>
    </vt:vector>
  </TitlesOfParts>
  <Company>LRC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HB 904</dc:title>
  <dc:creator>Preece, CaraBell (LRC)</dc:creator>
  <cp:lastModifiedBy>Preece, CaraBell (LRC)</cp:lastModifiedBy>
  <cp:revision>200</cp:revision>
  <dcterms:created xsi:type="dcterms:W3CDTF">2026-05-14T12:35:17Z</dcterms:created>
  <dcterms:modified xsi:type="dcterms:W3CDTF">2026-06-09T19:06:38Z</dcterms:modified>
</cp:coreProperties>
</file>